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78" r:id="rId5"/>
    <p:sldMasterId id="2147483672" r:id="rId6"/>
    <p:sldMasterId id="2147483675" r:id="rId7"/>
  </p:sldMasterIdLst>
  <p:notesMasterIdLst>
    <p:notesMasterId r:id="rId26"/>
  </p:notesMasterIdLst>
  <p:handoutMasterIdLst>
    <p:handoutMasterId r:id="rId27"/>
  </p:handoutMasterIdLst>
  <p:sldIdLst>
    <p:sldId id="256" r:id="rId8"/>
    <p:sldId id="296" r:id="rId9"/>
    <p:sldId id="304" r:id="rId10"/>
    <p:sldId id="331" r:id="rId11"/>
    <p:sldId id="330" r:id="rId12"/>
    <p:sldId id="312" r:id="rId13"/>
    <p:sldId id="362" r:id="rId14"/>
    <p:sldId id="335" r:id="rId15"/>
    <p:sldId id="363" r:id="rId16"/>
    <p:sldId id="352" r:id="rId17"/>
    <p:sldId id="336" r:id="rId18"/>
    <p:sldId id="339" r:id="rId19"/>
    <p:sldId id="337" r:id="rId20"/>
    <p:sldId id="353" r:id="rId21"/>
    <p:sldId id="313" r:id="rId22"/>
    <p:sldId id="355" r:id="rId23"/>
    <p:sldId id="357" r:id="rId24"/>
    <p:sldId id="275" r:id="rId25"/>
  </p:sldIdLst>
  <p:sldSz cx="12192000" cy="68580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2. tarteko estiloa - 1. aldaera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notesViewPr>
    <p:cSldViewPr snapToGrid="0">
      <p:cViewPr varScale="1">
        <p:scale>
          <a:sx n="82" d="100"/>
          <a:sy n="82" d="100"/>
        </p:scale>
        <p:origin x="20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 txBox="1">
            <a:spLocks noGrp="1"/>
          </p:cNvSpPr>
          <p:nvPr>
            <p:ph type="hdr" sz="quarter"/>
          </p:nvPr>
        </p:nvSpPr>
        <p:spPr>
          <a:xfrm>
            <a:off x="2" y="2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200" b="0" i="0" u="none" strike="noStrike" kern="1200" cap="none" spc="0" baseline="0">
              <a:solidFill>
                <a:srgbClr val="514843"/>
              </a:solidFill>
              <a:uFillTx/>
              <a:latin typeface="Euphemia"/>
            </a:endParaRPr>
          </a:p>
        </p:txBody>
      </p:sp>
      <p:sp>
        <p:nvSpPr>
          <p:cNvPr id="3" name="Marcador de posición de fecha 2"/>
          <p:cNvSpPr txBox="1">
            <a:spLocks noGrp="1"/>
          </p:cNvSpPr>
          <p:nvPr>
            <p:ph type="dt" sz="quarter" idx="1"/>
          </p:nvPr>
        </p:nvSpPr>
        <p:spPr>
          <a:xfrm>
            <a:off x="3850440" y="2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60E60E7-11CC-4256-A2AB-860A0446F4D7}" type="datetime1">
              <a: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26/06/2023</a:t>
            </a:fld>
            <a:r>
              <a: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rPr>
              <a:t>​</a:t>
            </a:r>
          </a:p>
        </p:txBody>
      </p:sp>
      <p:sp>
        <p:nvSpPr>
          <p:cNvPr id="4" name="Marcador de posición de pie de página 3"/>
          <p:cNvSpPr txBox="1">
            <a:spLocks noGrp="1"/>
          </p:cNvSpPr>
          <p:nvPr>
            <p:ph type="ftr" sz="quarter" idx="2"/>
          </p:nvPr>
        </p:nvSpPr>
        <p:spPr>
          <a:xfrm>
            <a:off x="2" y="9428579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200" b="0" i="0" u="none" strike="noStrike" kern="1200" cap="none" spc="0" baseline="0">
              <a:solidFill>
                <a:srgbClr val="514843"/>
              </a:solidFill>
              <a:uFillTx/>
              <a:latin typeface="Euphemia"/>
            </a:endParaRPr>
          </a:p>
        </p:txBody>
      </p:sp>
      <p:sp>
        <p:nvSpPr>
          <p:cNvPr id="5" name="Marcador de posición de número de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3850440" y="9428579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C0F61B4-3A34-4C30-AD44-262D293891E0}" type="slidenum">
              <a:t>‹Nº›</a:t>
            </a:fld>
            <a:endParaRPr lang="es-ES" sz="1200" b="0" i="0" u="none" strike="noStrike" kern="1200" cap="none" spc="0" baseline="0">
              <a:solidFill>
                <a:srgbClr val="514843"/>
              </a:solidFill>
              <a:uFillTx/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4005585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 txBox="1">
            <a:spLocks noGrp="1"/>
          </p:cNvSpPr>
          <p:nvPr>
            <p:ph type="hdr" sz="quarter"/>
          </p:nvPr>
        </p:nvSpPr>
        <p:spPr>
          <a:xfrm>
            <a:off x="2" y="2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defRPr>
            </a:lvl1pPr>
          </a:lstStyle>
          <a:p>
            <a:pPr lvl="0"/>
            <a:endParaRPr lang="es-ES"/>
          </a:p>
        </p:txBody>
      </p:sp>
      <p:sp>
        <p:nvSpPr>
          <p:cNvPr id="3" name="Marcador de posición de fecha 2"/>
          <p:cNvSpPr txBox="1">
            <a:spLocks noGrp="1"/>
          </p:cNvSpPr>
          <p:nvPr>
            <p:ph type="dt" idx="1"/>
          </p:nvPr>
        </p:nvSpPr>
        <p:spPr>
          <a:xfrm>
            <a:off x="3850440" y="2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defRPr>
            </a:lvl1pPr>
          </a:lstStyle>
          <a:p>
            <a:pPr lvl="0"/>
            <a:fld id="{BD605C20-C0B3-45DA-AE07-C858AF49EF85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Marcador de posición de notas 4"/>
          <p:cNvSpPr txBox="1"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 txBox="1">
            <a:spLocks noGrp="1"/>
          </p:cNvSpPr>
          <p:nvPr>
            <p:ph type="ftr" sz="quarter" idx="4"/>
          </p:nvPr>
        </p:nvSpPr>
        <p:spPr>
          <a:xfrm>
            <a:off x="2" y="9428579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defRPr>
            </a:lvl1pPr>
          </a:lstStyle>
          <a:p>
            <a:pPr lvl="0"/>
            <a:endParaRPr lang="es-ES"/>
          </a:p>
        </p:txBody>
      </p:sp>
      <p:sp>
        <p:nvSpPr>
          <p:cNvPr id="7" name="Marcador de posición de número de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3850440" y="9428579"/>
            <a:ext cx="2945659" cy="49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514843"/>
                </a:solidFill>
                <a:uFillTx/>
                <a:latin typeface="Euphemia"/>
              </a:defRPr>
            </a:lvl1pPr>
          </a:lstStyle>
          <a:p>
            <a:pPr lvl="0"/>
            <a:fld id="{73ADD16D-D760-4D47-938F-C003D21259E2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2437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514843"/>
        </a:solidFill>
        <a:uFillTx/>
        <a:latin typeface="Euphemia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514843"/>
        </a:solidFill>
        <a:uFillTx/>
        <a:latin typeface="Euphemia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514843"/>
        </a:solidFill>
        <a:uFillTx/>
        <a:latin typeface="Euphemia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514843"/>
        </a:solidFill>
        <a:uFillTx/>
        <a:latin typeface="Euphemia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s-ES" sz="1200" b="0" i="0" u="none" strike="noStrike" kern="1200" cap="none" spc="0" baseline="0">
        <a:solidFill>
          <a:srgbClr val="514843"/>
        </a:solidFill>
        <a:uFillTx/>
        <a:latin typeface="Euphemia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Marcador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 txBox="1"/>
          <p:nvPr/>
        </p:nvSpPr>
        <p:spPr>
          <a:xfrm>
            <a:off x="3850440" y="9428579"/>
            <a:ext cx="2945659" cy="4980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CD7326-3A3A-4224-9F35-1EF5A541773B}" type="slidenum">
              <a:t>1</a:t>
            </a:fld>
            <a:endParaRPr lang="es-ES" sz="1200" b="0" i="0" u="none" strike="noStrike" kern="1200" cap="none" spc="0" baseline="0">
              <a:solidFill>
                <a:srgbClr val="514843"/>
              </a:solidFill>
              <a:uFillTx/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99951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ada (escudo central) / Azala (erdiko armarria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/>
          </p:cNvSpPr>
          <p:nvPr/>
        </p:nvSpPr>
        <p:spPr bwMode="auto">
          <a:xfrm>
            <a:off x="3725517" y="4433597"/>
            <a:ext cx="8176270" cy="1155286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noFill/>
            <a:prstDash val="sysDot"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/>
          <a:lstStyle/>
          <a:p>
            <a:pPr>
              <a:defRPr/>
            </a:pPr>
            <a:endParaRPr lang="es-ES" sz="180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117" y="4740018"/>
            <a:ext cx="4962622" cy="461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3725517" y="2112605"/>
            <a:ext cx="8176270" cy="1352115"/>
          </a:xfrm>
          <a:prstGeom prst="rect">
            <a:avLst/>
          </a:prstGeom>
        </p:spPr>
        <p:txBody>
          <a:bodyPr lIns="67355" tIns="33677" rIns="67355" bIns="33677" anchor="b"/>
          <a:lstStyle>
            <a:lvl1pPr algn="ctr">
              <a:defRPr sz="4400" b="1">
                <a:latin typeface="Helvetica Ligh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9" name="Testuaren leku-marka 15"/>
          <p:cNvSpPr>
            <a:spLocks noGrp="1"/>
          </p:cNvSpPr>
          <p:nvPr>
            <p:ph type="body" sz="quarter" idx="10"/>
          </p:nvPr>
        </p:nvSpPr>
        <p:spPr>
          <a:xfrm>
            <a:off x="3725516" y="3530261"/>
            <a:ext cx="8176268" cy="760140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>
              <a:buNone/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87240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>
          <a:xfrm>
            <a:off x="5641848" y="1600200"/>
            <a:ext cx="5445252" cy="457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sz="16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texto 3"/>
          <p:cNvSpPr txBox="1">
            <a:spLocks noGrp="1"/>
          </p:cNvSpPr>
          <p:nvPr>
            <p:ph type="body" idx="2"/>
          </p:nvPr>
        </p:nvSpPr>
        <p:spPr>
          <a:xfrm>
            <a:off x="1104896" y="1600200"/>
            <a:ext cx="4384548" cy="4572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posición de fech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​</a:t>
            </a:r>
            <a:fld id="{9A143580-6B99-4FCE-80AD-92DE4FCF362E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6" name="Marcador de posición de pie de pá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posición de número de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272F4F-9D60-44D1-A454-858520931615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535873"/>
      </p:ext>
    </p:extLst>
  </p:cSld>
  <p:clrMapOvr>
    <a:masterClrMapping/>
  </p:clrMapOvr>
  <p:transition spd="med">
    <p:fade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C:\Users\050320\AppData\Local\Microsoft\Windows\Temporary Internet Files\Content.IE5\WT5T33V7\MP900442177[1].jpg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2073" y="-249382"/>
            <a:ext cx="5541818" cy="358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 userDrawn="1"/>
        </p:nvSpPr>
        <p:spPr>
          <a:xfrm>
            <a:off x="926213" y="2057401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085603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0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049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051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4620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576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5049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821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588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ada (escudo lateral) / Azal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3"/>
          <p:cNvSpPr>
            <a:spLocks/>
          </p:cNvSpPr>
          <p:nvPr/>
        </p:nvSpPr>
        <p:spPr bwMode="auto">
          <a:xfrm>
            <a:off x="3725517" y="4433597"/>
            <a:ext cx="8176270" cy="1155286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noFill/>
            <a:prstDash val="sysDot"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/>
          <a:lstStyle/>
          <a:p>
            <a:pPr>
              <a:defRPr/>
            </a:pPr>
            <a:endParaRPr lang="es-ES" sz="180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054" y="4742062"/>
            <a:ext cx="2342108" cy="49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1 Título"/>
          <p:cNvSpPr>
            <a:spLocks noGrp="1"/>
          </p:cNvSpPr>
          <p:nvPr>
            <p:ph type="title"/>
          </p:nvPr>
        </p:nvSpPr>
        <p:spPr>
          <a:xfrm>
            <a:off x="3725517" y="2112605"/>
            <a:ext cx="8176270" cy="1352115"/>
          </a:xfrm>
          <a:prstGeom prst="rect">
            <a:avLst/>
          </a:prstGeom>
        </p:spPr>
        <p:txBody>
          <a:bodyPr lIns="67355" tIns="33677" rIns="67355" bIns="33677" anchor="b"/>
          <a:lstStyle>
            <a:lvl1pPr algn="ctr">
              <a:defRPr sz="4400" b="1">
                <a:latin typeface="Helvetica Ligh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18" name="Testuaren leku-marka 15"/>
          <p:cNvSpPr>
            <a:spLocks noGrp="1"/>
          </p:cNvSpPr>
          <p:nvPr>
            <p:ph type="body" sz="quarter" idx="10"/>
          </p:nvPr>
        </p:nvSpPr>
        <p:spPr>
          <a:xfrm>
            <a:off x="3725516" y="3530261"/>
            <a:ext cx="8176268" cy="760140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>
              <a:buNone/>
              <a:defRPr>
                <a:latin typeface="Helvetica Light"/>
              </a:defRPr>
            </a:lvl1pPr>
            <a:lvl2pPr>
              <a:defRPr>
                <a:latin typeface="Helvetica Light"/>
              </a:defRPr>
            </a:lvl2pPr>
            <a:lvl3pPr>
              <a:defRPr>
                <a:latin typeface="Helvetica Light"/>
              </a:defRPr>
            </a:lvl3pPr>
            <a:lvl4pPr>
              <a:defRPr>
                <a:latin typeface="Helvetica Light"/>
              </a:defRPr>
            </a:lvl4pPr>
            <a:lvl5pPr>
              <a:defRPr>
                <a:latin typeface="Helvetica Light"/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6" name="Irudiaren leku-marka 2"/>
          <p:cNvSpPr>
            <a:spLocks noGrp="1"/>
          </p:cNvSpPr>
          <p:nvPr>
            <p:ph type="pic" sz="quarter" idx="11"/>
          </p:nvPr>
        </p:nvSpPr>
        <p:spPr>
          <a:xfrm>
            <a:off x="4340758" y="4680832"/>
            <a:ext cx="3375422" cy="618381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1800">
                <a:latin typeface="Helvetica Light"/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631768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9018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3815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339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lateral) / Eduki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627892" y="138010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>
              <a:defRPr sz="2700">
                <a:latin typeface="Helvetica Ligh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5" name="Testuaren leku-marka 4"/>
          <p:cNvSpPr>
            <a:spLocks noGrp="1"/>
          </p:cNvSpPr>
          <p:nvPr>
            <p:ph type="body" sz="quarter" idx="10"/>
          </p:nvPr>
        </p:nvSpPr>
        <p:spPr>
          <a:xfrm>
            <a:off x="628055" y="897435"/>
            <a:ext cx="10868918" cy="5063133"/>
          </a:xfrm>
          <a:prstGeom prst="rect">
            <a:avLst/>
          </a:prstGeom>
        </p:spPr>
        <p:txBody>
          <a:bodyPr lIns="67355" tIns="33677" rIns="67355" bIns="33677"/>
          <a:lstStyle>
            <a:lvl1pPr>
              <a:defRPr sz="2100">
                <a:latin typeface="Helvetica Light"/>
              </a:defRPr>
            </a:lvl1pPr>
            <a:lvl2pPr>
              <a:defRPr sz="1800">
                <a:latin typeface="Helvetica Light"/>
              </a:defRPr>
            </a:lvl2pPr>
            <a:lvl3pPr>
              <a:defRPr sz="1500">
                <a:latin typeface="Helvetica Light"/>
              </a:defRPr>
            </a:lvl3pPr>
            <a:lvl4pPr>
              <a:defRPr sz="1300">
                <a:latin typeface="Helvetica Light"/>
              </a:defRPr>
            </a:lvl4pPr>
            <a:lvl5pPr>
              <a:defRPr sz="1300">
                <a:latin typeface="Helvetica Light"/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6" name="Irudiaren leku-marka 2"/>
          <p:cNvSpPr>
            <a:spLocks noGrp="1"/>
          </p:cNvSpPr>
          <p:nvPr>
            <p:ph type="pic" sz="quarter" idx="11"/>
          </p:nvPr>
        </p:nvSpPr>
        <p:spPr>
          <a:xfrm>
            <a:off x="1167953" y="5960533"/>
            <a:ext cx="3375422" cy="618381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1800">
                <a:latin typeface="Helvetica Light"/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881" y="6071125"/>
            <a:ext cx="2071242" cy="438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33638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central) / Edukia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627892" y="138010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>
              <a:defRPr sz="2700">
                <a:latin typeface="Helvetica Ligh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5" name="Testuaren leku-marka 4"/>
          <p:cNvSpPr>
            <a:spLocks noGrp="1"/>
          </p:cNvSpPr>
          <p:nvPr>
            <p:ph type="body" sz="quarter" idx="10"/>
          </p:nvPr>
        </p:nvSpPr>
        <p:spPr>
          <a:xfrm>
            <a:off x="628055" y="897435"/>
            <a:ext cx="10868918" cy="5063133"/>
          </a:xfrm>
          <a:prstGeom prst="rect">
            <a:avLst/>
          </a:prstGeom>
        </p:spPr>
        <p:txBody>
          <a:bodyPr lIns="67355" tIns="33677" rIns="67355" bIns="33677"/>
          <a:lstStyle>
            <a:lvl1pPr>
              <a:defRPr sz="2100">
                <a:latin typeface="Helvetica Light"/>
              </a:defRPr>
            </a:lvl1pPr>
            <a:lvl2pPr>
              <a:defRPr sz="1800">
                <a:latin typeface="Helvetica Light"/>
              </a:defRPr>
            </a:lvl2pPr>
            <a:lvl3pPr>
              <a:defRPr sz="1500">
                <a:latin typeface="Helvetica Light"/>
              </a:defRPr>
            </a:lvl3pPr>
            <a:lvl4pPr>
              <a:defRPr sz="1300">
                <a:latin typeface="Helvetica Light"/>
              </a:defRPr>
            </a:lvl4pPr>
            <a:lvl5pPr>
              <a:defRPr sz="1300">
                <a:latin typeface="Helvetica Light"/>
              </a:defRPr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4689" y="6061792"/>
            <a:ext cx="4929231" cy="4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17334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central) / Eskerrak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3"/>
          <p:cNvSpPr>
            <a:spLocks/>
          </p:cNvSpPr>
          <p:nvPr userDrawn="1"/>
        </p:nvSpPr>
        <p:spPr bwMode="auto">
          <a:xfrm>
            <a:off x="2450595" y="5406129"/>
            <a:ext cx="7298532" cy="1155286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noFill/>
            <a:prstDash val="sysDot"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/>
          <a:lstStyle/>
          <a:p>
            <a:pPr>
              <a:defRPr/>
            </a:pPr>
            <a:endParaRPr lang="es-ES" sz="280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3945" y="5803260"/>
            <a:ext cx="4929231" cy="4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stuaren leku-marka 11"/>
          <p:cNvSpPr>
            <a:spLocks noGrp="1"/>
          </p:cNvSpPr>
          <p:nvPr>
            <p:ph type="body" sz="quarter" idx="10"/>
          </p:nvPr>
        </p:nvSpPr>
        <p:spPr>
          <a:xfrm>
            <a:off x="628056" y="897469"/>
            <a:ext cx="10935890" cy="1467818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 algn="ctr">
              <a:buNone/>
              <a:defRPr sz="4400" b="1">
                <a:latin typeface="Helvetica Ligh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6922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lateral) / Eskerrak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stuaren leku-marka 11"/>
          <p:cNvSpPr>
            <a:spLocks noGrp="1"/>
          </p:cNvSpPr>
          <p:nvPr>
            <p:ph type="body" sz="quarter" idx="10"/>
          </p:nvPr>
        </p:nvSpPr>
        <p:spPr>
          <a:xfrm>
            <a:off x="628056" y="897469"/>
            <a:ext cx="10935890" cy="1467818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 algn="ctr">
              <a:buNone/>
              <a:defRPr sz="4400" b="1"/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AutoShape 3"/>
          <p:cNvSpPr>
            <a:spLocks/>
          </p:cNvSpPr>
          <p:nvPr userDrawn="1"/>
        </p:nvSpPr>
        <p:spPr bwMode="auto">
          <a:xfrm>
            <a:off x="2450595" y="5406129"/>
            <a:ext cx="7298532" cy="1155286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noFill/>
            <a:prstDash val="sysDot"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/>
          <a:lstStyle/>
          <a:p>
            <a:pPr>
              <a:defRPr/>
            </a:pPr>
            <a:endParaRPr lang="es-ES" sz="280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313" y="5779021"/>
            <a:ext cx="2342108" cy="49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rudiaren leku-marka 2"/>
          <p:cNvSpPr>
            <a:spLocks noGrp="1"/>
          </p:cNvSpPr>
          <p:nvPr>
            <p:ph type="pic" sz="quarter" idx="11"/>
          </p:nvPr>
        </p:nvSpPr>
        <p:spPr>
          <a:xfrm>
            <a:off x="2720578" y="5707379"/>
            <a:ext cx="3375422" cy="618381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1800">
                <a:latin typeface="Helvetica Light"/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01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arata / Bereizgail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/>
          </p:cNvSpPr>
          <p:nvPr/>
        </p:nvSpPr>
        <p:spPr bwMode="auto">
          <a:xfrm>
            <a:off x="604242" y="5995170"/>
            <a:ext cx="10916544" cy="598289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solidFill>
              <a:schemeClr val="accent1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reflection blurRad="6350" stA="50000" endA="300" endPos="38500" dist="50800" dir="5400000" sy="-100000" algn="bl" rotWithShape="0"/>
          </a:effectLst>
        </p:spPr>
        <p:txBody>
          <a:bodyPr lIns="0" tIns="0" rIns="0" bIns="0"/>
          <a:lstStyle/>
          <a:p>
            <a:pPr>
              <a:defRPr/>
            </a:pPr>
            <a:endParaRPr lang="es-ES" sz="180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881" y="6071125"/>
            <a:ext cx="2071242" cy="438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stuaren leku-marka 2"/>
          <p:cNvSpPr>
            <a:spLocks noGrp="1"/>
          </p:cNvSpPr>
          <p:nvPr>
            <p:ph type="body" sz="quarter" idx="10"/>
          </p:nvPr>
        </p:nvSpPr>
        <p:spPr>
          <a:xfrm>
            <a:off x="3598223" y="2669542"/>
            <a:ext cx="7922564" cy="558105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 algn="r">
              <a:buNone/>
              <a:defRPr b="1">
                <a:latin typeface="Helvetica Ligh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11" name="Irudiaren leku-marka 2"/>
          <p:cNvSpPr>
            <a:spLocks noGrp="1"/>
          </p:cNvSpPr>
          <p:nvPr>
            <p:ph type="pic" sz="quarter" idx="11"/>
          </p:nvPr>
        </p:nvSpPr>
        <p:spPr>
          <a:xfrm>
            <a:off x="1167953" y="5960533"/>
            <a:ext cx="3375422" cy="618381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1800">
                <a:latin typeface="Helvetica Light"/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820739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 noGrp="1"/>
          </p:cNvSpPr>
          <p:nvPr>
            <p:ph type="title"/>
          </p:nvPr>
        </p:nvSpPr>
        <p:spPr>
          <a:xfrm>
            <a:off x="1104896" y="2292089"/>
            <a:ext cx="5734046" cy="2219687"/>
          </a:xfrm>
        </p:spPr>
        <p:txBody>
          <a:bodyPr anchor="ctr"/>
          <a:lstStyle>
            <a:lvl1pPr>
              <a:defRPr sz="4400" cap="all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1" name="Subtítulo 2"/>
          <p:cNvSpPr txBox="1">
            <a:spLocks noGrp="1"/>
          </p:cNvSpPr>
          <p:nvPr>
            <p:ph type="subTitle" idx="4294967295"/>
          </p:nvPr>
        </p:nvSpPr>
        <p:spPr>
          <a:xfrm>
            <a:off x="1104896" y="4511786"/>
            <a:ext cx="5734046" cy="95556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subtítulo del patrón</a:t>
            </a:r>
          </a:p>
        </p:txBody>
      </p:sp>
      <p:sp>
        <p:nvSpPr>
          <p:cNvPr id="13" name="Marcador de posición de imagen 10"/>
          <p:cNvSpPr txBox="1">
            <a:spLocks noGrp="1"/>
          </p:cNvSpPr>
          <p:nvPr>
            <p:ph type="pic" idx="4294967295"/>
          </p:nvPr>
        </p:nvSpPr>
        <p:spPr>
          <a:xfrm>
            <a:off x="6981059" y="1310655"/>
            <a:ext cx="5210937" cy="4208608"/>
          </a:xfrm>
          <a:solidFill>
            <a:srgbClr val="DEDAD7"/>
          </a:solidFill>
        </p:spPr>
        <p:txBody>
          <a:bodyPr tIns="1005840"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es-ES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3828922845"/>
      </p:ext>
    </p:extLst>
  </p:cSld>
  <p:clrMapOvr>
    <a:masterClrMapping/>
  </p:clrMapOvr>
  <p:transition spd="med">
    <p:fade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641A77-43DA-4CF9-8EB3-0412ABA21C39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5" name="Marcador de posición de pie de página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posición de número de diapos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85C80B-7DC0-44DC-9BAD-1FD38265475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961957"/>
      </p:ext>
    </p:extLst>
  </p:cSld>
  <p:clrMapOvr>
    <a:masterClrMapping/>
  </p:clrMapOvr>
  <p:transition spd="med">
    <p:fade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 txBox="1">
            <a:spLocks noGrp="1"/>
          </p:cNvSpPr>
          <p:nvPr>
            <p:ph idx="1"/>
          </p:nvPr>
        </p:nvSpPr>
        <p:spPr>
          <a:xfrm>
            <a:off x="1104896" y="1600200"/>
            <a:ext cx="4914900" cy="457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contenido 3"/>
          <p:cNvSpPr txBox="1">
            <a:spLocks noGrp="1"/>
          </p:cNvSpPr>
          <p:nvPr>
            <p:ph idx="2"/>
          </p:nvPr>
        </p:nvSpPr>
        <p:spPr>
          <a:xfrm>
            <a:off x="6172200" y="1600200"/>
            <a:ext cx="4914900" cy="457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4CD843-BC2D-41B3-BAE1-CE6065E0A300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6" name="Marcador de posición de pie de pá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posición de número de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792922-103D-4EF8-A3CD-4C821A2A7911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072179"/>
      </p:ext>
    </p:extLst>
  </p:cSld>
  <p:clrMapOvr>
    <a:masterClrMapping/>
  </p:clrMapOvr>
  <p:transition spd="med">
    <p:fade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 txBox="1">
            <a:spLocks noGrp="1"/>
          </p:cNvSpPr>
          <p:nvPr>
            <p:ph type="pic" idx="1"/>
          </p:nvPr>
        </p:nvSpPr>
        <p:spPr>
          <a:xfrm>
            <a:off x="4654670" y="1600200"/>
            <a:ext cx="6430911" cy="4572000"/>
          </a:xfrm>
        </p:spPr>
        <p:txBody>
          <a:bodyPr tIns="1188720"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texto 3"/>
          <p:cNvSpPr txBox="1">
            <a:spLocks noGrp="1"/>
          </p:cNvSpPr>
          <p:nvPr>
            <p:ph type="body" idx="2"/>
          </p:nvPr>
        </p:nvSpPr>
        <p:spPr>
          <a:xfrm>
            <a:off x="1104896" y="1600200"/>
            <a:ext cx="3396996" cy="4572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8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posición de fech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​</a:t>
            </a:r>
            <a:fld id="{E2DAB3A1-434D-428F-B238-DC08AAA9FD4F}" type="datetime1">
              <a:rPr lang="es-ES"/>
              <a:pPr lvl="0"/>
              <a:t>26/06/2023</a:t>
            </a:fld>
            <a:r>
              <a:rPr lang="es-ES"/>
              <a:t>​</a:t>
            </a:r>
          </a:p>
        </p:txBody>
      </p:sp>
      <p:sp>
        <p:nvSpPr>
          <p:cNvPr id="6" name="Marcador de posición de pie de página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posición de número de diapos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A448D7-56B1-4426-A3A2-E7900BEBB164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424765"/>
      </p:ext>
    </p:extLst>
  </p:cSld>
  <p:clrMapOvr>
    <a:masterClrMapping/>
  </p:clrMapOvr>
  <p:transition spd="med">
    <p:fade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 txBox="1">
            <a:spLocks noGrp="1"/>
          </p:cNvSpPr>
          <p:nvPr>
            <p:ph type="body" idx="1"/>
          </p:nvPr>
        </p:nvSpPr>
        <p:spPr>
          <a:xfrm>
            <a:off x="1104896" y="1600200"/>
            <a:ext cx="4919472" cy="82391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posición de contenido 3"/>
          <p:cNvSpPr txBox="1">
            <a:spLocks noGrp="1"/>
          </p:cNvSpPr>
          <p:nvPr>
            <p:ph idx="2"/>
          </p:nvPr>
        </p:nvSpPr>
        <p:spPr>
          <a:xfrm>
            <a:off x="1104896" y="2424110"/>
            <a:ext cx="4919472" cy="374808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texto 4"/>
          <p:cNvSpPr txBox="1">
            <a:spLocks noGrp="1"/>
          </p:cNvSpPr>
          <p:nvPr>
            <p:ph type="body" idx="3"/>
          </p:nvPr>
        </p:nvSpPr>
        <p:spPr>
          <a:xfrm>
            <a:off x="6166110" y="1600200"/>
            <a:ext cx="4919472" cy="82391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posición de contenido 5"/>
          <p:cNvSpPr txBox="1">
            <a:spLocks noGrp="1"/>
          </p:cNvSpPr>
          <p:nvPr>
            <p:ph idx="4"/>
          </p:nvPr>
        </p:nvSpPr>
        <p:spPr>
          <a:xfrm>
            <a:off x="6166110" y="2424110"/>
            <a:ext cx="4919472" cy="374808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fech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​</a:t>
            </a:r>
            <a:fld id="{A9936427-3D9C-4512-9893-5AA8C03B5274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8" name="Marcador de posición de pie de página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9" name="Marcador de posición de número de diapositiva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472FF5-8189-40C0-BE2D-4F80CBF8A301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796581"/>
      </p:ext>
    </p:extLst>
  </p:cSld>
  <p:clrMapOvr>
    <a:masterClrMapping/>
  </p:clrMapOvr>
  <p:transition spd="med">
    <p:fade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fech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​</a:t>
            </a:r>
            <a:fld id="{1D1BABBF-3E03-4BC1-AF9E-D48563F78285}" type="datetime1">
              <a:rPr lang="es-ES"/>
              <a:pPr lvl="0"/>
              <a:t>26/06/2023</a:t>
            </a:fld>
            <a:endParaRPr lang="es-ES"/>
          </a:p>
        </p:txBody>
      </p:sp>
      <p:sp>
        <p:nvSpPr>
          <p:cNvPr id="4" name="Marcador de posición de pie de página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5" name="Marcador de posición de número de diapositiva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9ABFCB-13F5-49F4-A44B-6CB38BC9308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570476"/>
      </p:ext>
    </p:extLst>
  </p:cSld>
  <p:clrMapOvr>
    <a:masterClrMapping/>
  </p:clrMapOvr>
  <p:transition spd="med">
    <p:fade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7 Imagen" descr="04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16" y="917525"/>
            <a:ext cx="6924972" cy="493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323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92" r:id="rId11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252580" indent="-252580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47257" indent="-210483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841934" indent="-168387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178707" indent="-168387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515481" indent="-168387" algn="ctr" rtl="0" eaLnBrk="1" fontAlgn="base" hangingPunct="1">
        <a:spcBef>
          <a:spcPct val="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1AD1A-051B-4288-B056-B74702B7EAA9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EE671-080A-469F-B925-E555CA9AF9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61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3"/>
          <p:cNvSpPr>
            <a:spLocks/>
          </p:cNvSpPr>
          <p:nvPr/>
        </p:nvSpPr>
        <p:spPr bwMode="auto">
          <a:xfrm>
            <a:off x="604242" y="5995170"/>
            <a:ext cx="10916544" cy="598289"/>
          </a:xfrm>
          <a:prstGeom prst="roundRect">
            <a:avLst>
              <a:gd name="adj" fmla="val 9551"/>
            </a:avLst>
          </a:prstGeom>
          <a:solidFill>
            <a:schemeClr val="bg1"/>
          </a:solidFill>
          <a:ln w="12700">
            <a:solidFill>
              <a:schemeClr val="accent1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reflection blurRad="6350" stA="50000" endA="300" endPos="38500" dist="50800" dir="5400000" sy="-100000" algn="bl" rotWithShape="0"/>
          </a:effectLst>
        </p:spPr>
        <p:txBody>
          <a:bodyPr lIns="0" tIns="0" rIns="0" bIns="0"/>
          <a:lstStyle/>
          <a:p>
            <a:pPr>
              <a:defRPr/>
            </a:pPr>
            <a:endParaRPr lang="es-ES" sz="2800"/>
          </a:p>
        </p:txBody>
      </p:sp>
      <p:sp>
        <p:nvSpPr>
          <p:cNvPr id="10" name="10 Rectángulo"/>
          <p:cNvSpPr/>
          <p:nvPr/>
        </p:nvSpPr>
        <p:spPr bwMode="auto">
          <a:xfrm>
            <a:off x="0" y="0"/>
            <a:ext cx="12192000" cy="86729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dash"/>
            <a:round/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lIns="67355" tIns="33677" rIns="67355" bIns="33677"/>
          <a:lstStyle/>
          <a:p>
            <a:pPr>
              <a:defRPr/>
            </a:pPr>
            <a:endParaRPr lang="es-ES" sz="2800"/>
          </a:p>
        </p:txBody>
      </p:sp>
      <p:pic>
        <p:nvPicPr>
          <p:cNvPr id="11" name="16 Imagen" descr="05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173"/>
          <a:stretch/>
        </p:blipFill>
        <p:spPr bwMode="auto">
          <a:xfrm>
            <a:off x="8632032" y="-13395"/>
            <a:ext cx="3559969" cy="78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44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defTabSz="673547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7 Imagen" descr="04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949" b="15661"/>
          <a:stretch/>
        </p:blipFill>
        <p:spPr bwMode="auto">
          <a:xfrm>
            <a:off x="7271744" y="2692302"/>
            <a:ext cx="4920257" cy="416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632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ctr" defTabSz="673547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a-mate@euskadi.eu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elkarfun@euskadi.e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skadi.eus/registros" TargetMode="Externa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6"/>
          <p:cNvSpPr txBox="1">
            <a:spLocks noGrp="1"/>
          </p:cNvSpPr>
          <p:nvPr>
            <p:ph type="body" sz="quarter" idx="10"/>
          </p:nvPr>
        </p:nvSpPr>
        <p:spPr>
          <a:xfrm>
            <a:off x="3598223" y="5342404"/>
            <a:ext cx="7922564" cy="355012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es-ES" sz="1600" dirty="0" smtClean="0">
                <a:solidFill>
                  <a:srgbClr val="2540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r>
              <a:rPr lang="es-ES" sz="1600" b="1" dirty="0" smtClean="0">
                <a:solidFill>
                  <a:srgbClr val="2540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b="1" dirty="0">
                <a:solidFill>
                  <a:srgbClr val="2540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junio de </a:t>
            </a:r>
            <a:r>
              <a:rPr lang="es-ES" sz="1600" b="1" dirty="0" smtClean="0">
                <a:solidFill>
                  <a:srgbClr val="25406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</a:t>
            </a:r>
          </a:p>
          <a:p>
            <a:pPr marL="0" lvl="0" indent="0">
              <a:spcBef>
                <a:spcPts val="0"/>
              </a:spcBef>
              <a:buNone/>
            </a:pPr>
            <a:endParaRPr lang="es-ES" sz="1600" b="1" dirty="0" smtClean="0">
              <a:solidFill>
                <a:srgbClr val="25406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es-ES" sz="1600" b="1" dirty="0">
              <a:solidFill>
                <a:srgbClr val="25406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ítulo 5"/>
          <p:cNvSpPr txBox="1">
            <a:spLocks noGrp="1"/>
          </p:cNvSpPr>
          <p:nvPr>
            <p:ph type="title" idx="4294967295"/>
          </p:nvPr>
        </p:nvSpPr>
        <p:spPr>
          <a:xfrm>
            <a:off x="3701561" y="1119921"/>
            <a:ext cx="8034187" cy="15617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z="32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ASPECTOS RELEVANTES PARA LA RENDICIÓN DE CUENTAS 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 FUN</a:t>
            </a:r>
            <a:r>
              <a:rPr lang="es-ES" sz="3000" b="1" dirty="0" smtClean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DACIONES</a:t>
            </a:r>
            <a:r>
              <a:rPr lang="es-ES" sz="30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30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30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Y ASOCIACIONES </a:t>
            </a:r>
            <a:r>
              <a:rPr lang="es-ES" sz="3000" b="1" dirty="0" smtClean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 UTILIDAD </a:t>
            </a:r>
            <a:r>
              <a:rPr lang="es-ES" sz="3000" b="1" dirty="0" smtClean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PÚBLICA</a:t>
            </a:r>
            <a:r>
              <a:rPr lang="es-ES" sz="24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2400" b="1" dirty="0">
                <a:solidFill>
                  <a:srgbClr val="0070C0"/>
                </a:solidFill>
                <a:effectLst>
                  <a:outerShdw dist="38096" dir="2700000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ES" sz="2800" b="1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447" y="4118696"/>
            <a:ext cx="6195340" cy="85508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472756" y="2634265"/>
            <a:ext cx="11029919" cy="2192712"/>
          </a:xfrm>
          <a:prstGeom prst="rect">
            <a:avLst/>
          </a:prstGeom>
          <a:noFill/>
          <a:ln w="25400">
            <a:noFill/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u="sng" dirty="0" smtClean="0">
                <a:solidFill>
                  <a:srgbClr val="002060"/>
                </a:solidFill>
              </a:rPr>
              <a:t>Informe </a:t>
            </a:r>
            <a:r>
              <a:rPr lang="eu-ES" sz="1600" u="sng" dirty="0">
                <a:solidFill>
                  <a:srgbClr val="002060"/>
                </a:solidFill>
              </a:rPr>
              <a:t>de </a:t>
            </a:r>
            <a:r>
              <a:rPr lang="eu-ES" sz="1600" u="sng" dirty="0" err="1">
                <a:solidFill>
                  <a:srgbClr val="002060"/>
                </a:solidFill>
              </a:rPr>
              <a:t>auditoría</a:t>
            </a:r>
            <a:r>
              <a:rPr lang="eu-ES" sz="1600" dirty="0">
                <a:solidFill>
                  <a:srgbClr val="002060"/>
                </a:solidFill>
              </a:rPr>
              <a:t>: si </a:t>
            </a:r>
            <a:r>
              <a:rPr lang="eu-ES" sz="1600" dirty="0" err="1">
                <a:solidFill>
                  <a:srgbClr val="002060"/>
                </a:solidFill>
              </a:rPr>
              <a:t>se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cumplen</a:t>
            </a:r>
            <a:r>
              <a:rPr lang="eu-ES" sz="1600" dirty="0">
                <a:solidFill>
                  <a:srgbClr val="002060"/>
                </a:solidFill>
              </a:rPr>
              <a:t> los </a:t>
            </a:r>
            <a:r>
              <a:rPr lang="eu-ES" sz="1600" dirty="0" err="1">
                <a:solidFill>
                  <a:srgbClr val="002060"/>
                </a:solidFill>
              </a:rPr>
              <a:t>requisitos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establecidos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</a:t>
            </a:r>
            <a:r>
              <a:rPr lang="eu-ES" sz="1600" dirty="0">
                <a:solidFill>
                  <a:srgbClr val="002060"/>
                </a:solidFill>
              </a:rPr>
              <a:t> el </a:t>
            </a:r>
            <a:r>
              <a:rPr lang="eu-ES" sz="1600" dirty="0" err="1">
                <a:solidFill>
                  <a:srgbClr val="002060"/>
                </a:solidFill>
              </a:rPr>
              <a:t>artículo</a:t>
            </a:r>
            <a:r>
              <a:rPr lang="eu-ES" sz="1600" dirty="0">
                <a:solidFill>
                  <a:srgbClr val="002060"/>
                </a:solidFill>
              </a:rPr>
              <a:t> 33 de la </a:t>
            </a:r>
            <a:r>
              <a:rPr lang="eu-ES" sz="1600" dirty="0" err="1">
                <a:solidFill>
                  <a:srgbClr val="002060"/>
                </a:solidFill>
              </a:rPr>
              <a:t>Ley</a:t>
            </a:r>
            <a:r>
              <a:rPr lang="eu-ES" sz="1600" dirty="0">
                <a:solidFill>
                  <a:srgbClr val="002060"/>
                </a:solidFill>
              </a:rPr>
              <a:t> 9/2016</a:t>
            </a:r>
            <a:endParaRPr lang="es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</a:rPr>
              <a:t>Código </a:t>
            </a:r>
            <a:r>
              <a:rPr lang="es-ES" sz="1600" u="sng" dirty="0">
                <a:solidFill>
                  <a:srgbClr val="002060"/>
                </a:solidFill>
              </a:rPr>
              <a:t>de conducta sobre las inversiones financieras e informe </a:t>
            </a:r>
            <a:r>
              <a:rPr lang="es-ES" sz="1600" u="sng" dirty="0" smtClean="0">
                <a:solidFill>
                  <a:srgbClr val="002060"/>
                </a:solidFill>
              </a:rPr>
              <a:t>sobre </a:t>
            </a:r>
            <a:r>
              <a:rPr lang="es-ES" sz="1600" u="sng" dirty="0">
                <a:solidFill>
                  <a:srgbClr val="002060"/>
                </a:solidFill>
              </a:rPr>
              <a:t>el grado de </a:t>
            </a:r>
            <a:r>
              <a:rPr lang="es-ES" sz="1600" u="sng" dirty="0" smtClean="0">
                <a:solidFill>
                  <a:srgbClr val="002060"/>
                </a:solidFill>
              </a:rPr>
              <a:t>cumplimiento</a:t>
            </a:r>
            <a:r>
              <a:rPr lang="es-ES" sz="1600" dirty="0" smtClean="0">
                <a:solidFill>
                  <a:srgbClr val="002060"/>
                </a:solidFill>
              </a:rPr>
              <a:t>: si se cumplen los requisitos del acuerdo del consejo de la CNMV del 20/02/2019.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u="sng" dirty="0" err="1" smtClean="0">
                <a:solidFill>
                  <a:srgbClr val="002060"/>
                </a:solidFill>
              </a:rPr>
              <a:t>Estado</a:t>
            </a:r>
            <a:r>
              <a:rPr lang="eu-ES" sz="1600" u="sng" dirty="0" smtClean="0">
                <a:solidFill>
                  <a:srgbClr val="002060"/>
                </a:solidFill>
              </a:rPr>
              <a:t> de </a:t>
            </a:r>
            <a:r>
              <a:rPr lang="eu-ES" sz="1600" u="sng" dirty="0" err="1" smtClean="0">
                <a:solidFill>
                  <a:srgbClr val="002060"/>
                </a:solidFill>
              </a:rPr>
              <a:t>Información</a:t>
            </a:r>
            <a:r>
              <a:rPr lang="eu-ES" sz="1600" u="sng" dirty="0" smtClean="0">
                <a:solidFill>
                  <a:srgbClr val="002060"/>
                </a:solidFill>
              </a:rPr>
              <a:t> no </a:t>
            </a:r>
            <a:r>
              <a:rPr lang="eu-ES" sz="1600" u="sng" dirty="0" err="1" smtClean="0">
                <a:solidFill>
                  <a:srgbClr val="002060"/>
                </a:solidFill>
              </a:rPr>
              <a:t>Financiera</a:t>
            </a:r>
            <a:r>
              <a:rPr lang="eu-ES" sz="1600" dirty="0" smtClean="0">
                <a:solidFill>
                  <a:srgbClr val="002060"/>
                </a:solidFill>
              </a:rPr>
              <a:t>: si </a:t>
            </a:r>
            <a:r>
              <a:rPr lang="eu-ES" sz="1600" dirty="0" err="1" smtClean="0">
                <a:solidFill>
                  <a:srgbClr val="002060"/>
                </a:solidFill>
              </a:rPr>
              <a:t>se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cumplen</a:t>
            </a:r>
            <a:r>
              <a:rPr lang="eu-ES" sz="1600" dirty="0" smtClean="0">
                <a:solidFill>
                  <a:srgbClr val="002060"/>
                </a:solidFill>
              </a:rPr>
              <a:t> los </a:t>
            </a:r>
            <a:r>
              <a:rPr lang="eu-ES" sz="1600" dirty="0" err="1" smtClean="0">
                <a:solidFill>
                  <a:srgbClr val="002060"/>
                </a:solidFill>
              </a:rPr>
              <a:t>requisitos</a:t>
            </a:r>
            <a:r>
              <a:rPr lang="eu-ES" sz="1600" dirty="0" smtClean="0">
                <a:solidFill>
                  <a:srgbClr val="002060"/>
                </a:solidFill>
              </a:rPr>
              <a:t> de la </a:t>
            </a:r>
            <a:r>
              <a:rPr lang="eu-ES" sz="1600" dirty="0" err="1" smtClean="0">
                <a:solidFill>
                  <a:srgbClr val="002060"/>
                </a:solidFill>
              </a:rPr>
              <a:t>Ley</a:t>
            </a:r>
            <a:r>
              <a:rPr lang="eu-ES" sz="1600" dirty="0" smtClean="0">
                <a:solidFill>
                  <a:srgbClr val="002060"/>
                </a:solidFill>
              </a:rPr>
              <a:t> 11/2018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u="sng" dirty="0" err="1" smtClean="0">
                <a:solidFill>
                  <a:srgbClr val="002060"/>
                </a:solidFill>
              </a:rPr>
              <a:t>Cuentas</a:t>
            </a:r>
            <a:r>
              <a:rPr lang="eu-ES" sz="1600" u="sng" dirty="0" smtClean="0">
                <a:solidFill>
                  <a:srgbClr val="002060"/>
                </a:solidFill>
              </a:rPr>
              <a:t> </a:t>
            </a:r>
            <a:r>
              <a:rPr lang="eu-ES" sz="1600" u="sng" dirty="0" err="1" smtClean="0">
                <a:solidFill>
                  <a:srgbClr val="002060"/>
                </a:solidFill>
              </a:rPr>
              <a:t>Anuales</a:t>
            </a:r>
            <a:r>
              <a:rPr lang="eu-ES" sz="1600" u="sng" dirty="0" smtClean="0">
                <a:solidFill>
                  <a:srgbClr val="002060"/>
                </a:solidFill>
              </a:rPr>
              <a:t> </a:t>
            </a:r>
            <a:r>
              <a:rPr lang="eu-ES" sz="1600" u="sng" dirty="0" err="1" smtClean="0">
                <a:solidFill>
                  <a:srgbClr val="002060"/>
                </a:solidFill>
              </a:rPr>
              <a:t>Consolidadas</a:t>
            </a:r>
            <a:r>
              <a:rPr lang="eu-ES" sz="1600" dirty="0" smtClean="0">
                <a:solidFill>
                  <a:srgbClr val="002060"/>
                </a:solidFill>
              </a:rPr>
              <a:t>: si </a:t>
            </a:r>
            <a:r>
              <a:rPr lang="eu-ES" sz="1600" dirty="0" err="1" smtClean="0">
                <a:solidFill>
                  <a:srgbClr val="002060"/>
                </a:solidFill>
              </a:rPr>
              <a:t>se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cumplen</a:t>
            </a:r>
            <a:r>
              <a:rPr lang="eu-ES" sz="1600" dirty="0" smtClean="0">
                <a:solidFill>
                  <a:srgbClr val="002060"/>
                </a:solidFill>
              </a:rPr>
              <a:t> los </a:t>
            </a:r>
            <a:r>
              <a:rPr lang="eu-ES" sz="1600" dirty="0" err="1" smtClean="0">
                <a:solidFill>
                  <a:srgbClr val="002060"/>
                </a:solidFill>
              </a:rPr>
              <a:t>requisitos</a:t>
            </a:r>
            <a:r>
              <a:rPr lang="eu-ES" sz="1600" dirty="0" smtClean="0">
                <a:solidFill>
                  <a:srgbClr val="002060"/>
                </a:solidFill>
              </a:rPr>
              <a:t> del RD 1159/2010</a:t>
            </a:r>
            <a:endParaRPr lang="es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La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rendición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cuentas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algunas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fundaciones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deben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incorporar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otros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documentos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si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cumplen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ciertos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requisitos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36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Llamada de flecha hacia abajo">
            <a:extLst>
              <a:ext uri="{FF2B5EF4-FFF2-40B4-BE49-F238E27FC236}">
                <a16:creationId xmlns:a16="http://schemas.microsoft.com/office/drawing/2014/main" id="{67D9AC81-B5C5-4A12-80BA-60AFEDC9AAD4}"/>
              </a:ext>
            </a:extLst>
          </p:cNvPr>
          <p:cNvSpPr/>
          <p:nvPr/>
        </p:nvSpPr>
        <p:spPr>
          <a:xfrm>
            <a:off x="1784874" y="2681654"/>
            <a:ext cx="2413729" cy="124707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25000"/>
              <a:gd name="f8" fmla="val 64977"/>
              <a:gd name="f9" fmla="+- 0 0 -270"/>
              <a:gd name="f10" fmla="+- 0 0 -90"/>
              <a:gd name="f11" fmla="abs f3"/>
              <a:gd name="f12" fmla="abs f4"/>
              <a:gd name="f13" fmla="abs f5"/>
              <a:gd name="f14" fmla="*/ f9 f0 1"/>
              <a:gd name="f15" fmla="*/ f10 f0 1"/>
              <a:gd name="f16" fmla="?: f11 f3 1"/>
              <a:gd name="f17" fmla="?: f12 f4 1"/>
              <a:gd name="f18" fmla="?: f13 f5 1"/>
              <a:gd name="f19" fmla="*/ f14 1 f2"/>
              <a:gd name="f20" fmla="*/ f15 1 f2"/>
              <a:gd name="f21" fmla="*/ f16 1 21600"/>
              <a:gd name="f22" fmla="*/ f17 1 21600"/>
              <a:gd name="f23" fmla="*/ 21600 f16 1"/>
              <a:gd name="f24" fmla="*/ 21600 f17 1"/>
              <a:gd name="f25" fmla="+- f19 0 f1"/>
              <a:gd name="f26" fmla="+- f20 0 f1"/>
              <a:gd name="f27" fmla="min f22 f21"/>
              <a:gd name="f28" fmla="*/ f23 1 f18"/>
              <a:gd name="f29" fmla="*/ f24 1 f18"/>
              <a:gd name="f30" fmla="val f28"/>
              <a:gd name="f31" fmla="val f29"/>
              <a:gd name="f32" fmla="*/ f6 f27 1"/>
              <a:gd name="f33" fmla="+- f31 0 f6"/>
              <a:gd name="f34" fmla="+- f30 0 f6"/>
              <a:gd name="f35" fmla="*/ f30 f27 1"/>
              <a:gd name="f36" fmla="*/ f31 f27 1"/>
              <a:gd name="f37" fmla="*/ f34 1 2"/>
              <a:gd name="f38" fmla="min f34 f33"/>
              <a:gd name="f39" fmla="*/ f33 f8 1"/>
              <a:gd name="f40" fmla="+- f6 f37 0"/>
              <a:gd name="f41" fmla="*/ f38 f7 1"/>
              <a:gd name="f42" fmla="*/ f39 1 100000"/>
              <a:gd name="f43" fmla="*/ f41 1 100000"/>
              <a:gd name="f44" fmla="*/ f41 1 200000"/>
              <a:gd name="f45" fmla="*/ f42 1 2"/>
              <a:gd name="f46" fmla="*/ f42 f27 1"/>
              <a:gd name="f47" fmla="*/ f40 f27 1"/>
              <a:gd name="f48" fmla="+- f40 0 f43"/>
              <a:gd name="f49" fmla="+- f40 0 f44"/>
              <a:gd name="f50" fmla="+- f40 f44 0"/>
              <a:gd name="f51" fmla="+- f40 f43 0"/>
              <a:gd name="f52" fmla="+- f31 0 f43"/>
              <a:gd name="f53" fmla="*/ f45 f27 1"/>
              <a:gd name="f54" fmla="*/ f50 f27 1"/>
              <a:gd name="f55" fmla="*/ f52 f27 1"/>
              <a:gd name="f56" fmla="*/ f51 f27 1"/>
              <a:gd name="f57" fmla="*/ f48 f27 1"/>
              <a:gd name="f58" fmla="*/ f49 f2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5">
                <a:pos x="f32" y="f53"/>
              </a:cxn>
              <a:cxn ang="f26">
                <a:pos x="f35" y="f53"/>
              </a:cxn>
            </a:cxnLst>
            <a:rect l="f32" t="f32" r="f35" b="f46"/>
            <a:pathLst>
              <a:path>
                <a:moveTo>
                  <a:pt x="f32" y="f32"/>
                </a:moveTo>
                <a:lnTo>
                  <a:pt x="f35" y="f32"/>
                </a:lnTo>
                <a:lnTo>
                  <a:pt x="f35" y="f46"/>
                </a:lnTo>
                <a:lnTo>
                  <a:pt x="f54" y="f46"/>
                </a:lnTo>
                <a:lnTo>
                  <a:pt x="f54" y="f55"/>
                </a:lnTo>
                <a:lnTo>
                  <a:pt x="f56" y="f55"/>
                </a:lnTo>
                <a:lnTo>
                  <a:pt x="f47" y="f36"/>
                </a:lnTo>
                <a:lnTo>
                  <a:pt x="f57" y="f55"/>
                </a:lnTo>
                <a:lnTo>
                  <a:pt x="f58" y="f55"/>
                </a:lnTo>
                <a:lnTo>
                  <a:pt x="f58" y="f46"/>
                </a:lnTo>
                <a:lnTo>
                  <a:pt x="f32" y="f46"/>
                </a:lnTo>
                <a:close/>
              </a:path>
            </a:pathLst>
          </a:cu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OBJETIVOS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dirty="0">
              <a:solidFill>
                <a:schemeClr val="bg1"/>
              </a:solidFill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5" name="5 Rectángulo">
            <a:extLst>
              <a:ext uri="{FF2B5EF4-FFF2-40B4-BE49-F238E27FC236}">
                <a16:creationId xmlns:a16="http://schemas.microsoft.com/office/drawing/2014/main" id="{5069C043-4C3C-4455-891A-F4928485D708}"/>
              </a:ext>
            </a:extLst>
          </p:cNvPr>
          <p:cNvSpPr/>
          <p:nvPr/>
        </p:nvSpPr>
        <p:spPr>
          <a:xfrm>
            <a:off x="887115" y="4100090"/>
            <a:ext cx="1999849" cy="1711625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Datos actualizados en el Registro de Fundaciones del País Vasco</a:t>
            </a:r>
          </a:p>
        </p:txBody>
      </p:sp>
      <p:sp>
        <p:nvSpPr>
          <p:cNvPr id="8" name="5 Rectángulo">
            <a:extLst>
              <a:ext uri="{FF2B5EF4-FFF2-40B4-BE49-F238E27FC236}">
                <a16:creationId xmlns:a16="http://schemas.microsoft.com/office/drawing/2014/main" id="{7866BC29-D159-47D5-889E-B204002BE3F4}"/>
              </a:ext>
            </a:extLst>
          </p:cNvPr>
          <p:cNvSpPr/>
          <p:nvPr/>
        </p:nvSpPr>
        <p:spPr>
          <a:xfrm>
            <a:off x="3068340" y="4100090"/>
            <a:ext cx="1999849" cy="1711625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Cumplimiento del deber de comunicación, autorización e inscripción registral</a:t>
            </a:r>
          </a:p>
        </p:txBody>
      </p:sp>
      <p:sp>
        <p:nvSpPr>
          <p:cNvPr id="9" name="4 Llamada de flecha hacia abajo">
            <a:extLst>
              <a:ext uri="{FF2B5EF4-FFF2-40B4-BE49-F238E27FC236}">
                <a16:creationId xmlns:a16="http://schemas.microsoft.com/office/drawing/2014/main" id="{3D597DB7-22D2-4C87-A1EA-639DF12857DB}"/>
              </a:ext>
            </a:extLst>
          </p:cNvPr>
          <p:cNvSpPr/>
          <p:nvPr/>
        </p:nvSpPr>
        <p:spPr>
          <a:xfrm>
            <a:off x="7433199" y="2681654"/>
            <a:ext cx="2413729" cy="113402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25000"/>
              <a:gd name="f8" fmla="val 64977"/>
              <a:gd name="f9" fmla="+- 0 0 -270"/>
              <a:gd name="f10" fmla="+- 0 0 -90"/>
              <a:gd name="f11" fmla="abs f3"/>
              <a:gd name="f12" fmla="abs f4"/>
              <a:gd name="f13" fmla="abs f5"/>
              <a:gd name="f14" fmla="*/ f9 f0 1"/>
              <a:gd name="f15" fmla="*/ f10 f0 1"/>
              <a:gd name="f16" fmla="?: f11 f3 1"/>
              <a:gd name="f17" fmla="?: f12 f4 1"/>
              <a:gd name="f18" fmla="?: f13 f5 1"/>
              <a:gd name="f19" fmla="*/ f14 1 f2"/>
              <a:gd name="f20" fmla="*/ f15 1 f2"/>
              <a:gd name="f21" fmla="*/ f16 1 21600"/>
              <a:gd name="f22" fmla="*/ f17 1 21600"/>
              <a:gd name="f23" fmla="*/ 21600 f16 1"/>
              <a:gd name="f24" fmla="*/ 21600 f17 1"/>
              <a:gd name="f25" fmla="+- f19 0 f1"/>
              <a:gd name="f26" fmla="+- f20 0 f1"/>
              <a:gd name="f27" fmla="min f22 f21"/>
              <a:gd name="f28" fmla="*/ f23 1 f18"/>
              <a:gd name="f29" fmla="*/ f24 1 f18"/>
              <a:gd name="f30" fmla="val f28"/>
              <a:gd name="f31" fmla="val f29"/>
              <a:gd name="f32" fmla="*/ f6 f27 1"/>
              <a:gd name="f33" fmla="+- f31 0 f6"/>
              <a:gd name="f34" fmla="+- f30 0 f6"/>
              <a:gd name="f35" fmla="*/ f30 f27 1"/>
              <a:gd name="f36" fmla="*/ f31 f27 1"/>
              <a:gd name="f37" fmla="*/ f34 1 2"/>
              <a:gd name="f38" fmla="min f34 f33"/>
              <a:gd name="f39" fmla="*/ f33 f8 1"/>
              <a:gd name="f40" fmla="+- f6 f37 0"/>
              <a:gd name="f41" fmla="*/ f38 f7 1"/>
              <a:gd name="f42" fmla="*/ f39 1 100000"/>
              <a:gd name="f43" fmla="*/ f41 1 100000"/>
              <a:gd name="f44" fmla="*/ f41 1 200000"/>
              <a:gd name="f45" fmla="*/ f42 1 2"/>
              <a:gd name="f46" fmla="*/ f42 f27 1"/>
              <a:gd name="f47" fmla="*/ f40 f27 1"/>
              <a:gd name="f48" fmla="+- f40 0 f43"/>
              <a:gd name="f49" fmla="+- f40 0 f44"/>
              <a:gd name="f50" fmla="+- f40 f44 0"/>
              <a:gd name="f51" fmla="+- f40 f43 0"/>
              <a:gd name="f52" fmla="+- f31 0 f43"/>
              <a:gd name="f53" fmla="*/ f45 f27 1"/>
              <a:gd name="f54" fmla="*/ f50 f27 1"/>
              <a:gd name="f55" fmla="*/ f52 f27 1"/>
              <a:gd name="f56" fmla="*/ f51 f27 1"/>
              <a:gd name="f57" fmla="*/ f48 f27 1"/>
              <a:gd name="f58" fmla="*/ f49 f2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5">
                <a:pos x="f32" y="f53"/>
              </a:cxn>
              <a:cxn ang="f26">
                <a:pos x="f35" y="f53"/>
              </a:cxn>
            </a:cxnLst>
            <a:rect l="f32" t="f32" r="f35" b="f46"/>
            <a:pathLst>
              <a:path>
                <a:moveTo>
                  <a:pt x="f32" y="f32"/>
                </a:moveTo>
                <a:lnTo>
                  <a:pt x="f35" y="f32"/>
                </a:lnTo>
                <a:lnTo>
                  <a:pt x="f35" y="f46"/>
                </a:lnTo>
                <a:lnTo>
                  <a:pt x="f54" y="f46"/>
                </a:lnTo>
                <a:lnTo>
                  <a:pt x="f54" y="f55"/>
                </a:lnTo>
                <a:lnTo>
                  <a:pt x="f56" y="f55"/>
                </a:lnTo>
                <a:lnTo>
                  <a:pt x="f47" y="f36"/>
                </a:lnTo>
                <a:lnTo>
                  <a:pt x="f57" y="f55"/>
                </a:lnTo>
                <a:lnTo>
                  <a:pt x="f58" y="f55"/>
                </a:lnTo>
                <a:lnTo>
                  <a:pt x="f58" y="f46"/>
                </a:lnTo>
                <a:lnTo>
                  <a:pt x="f32" y="f46"/>
                </a:lnTo>
                <a:close/>
              </a:path>
            </a:pathLst>
          </a:cu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CONTENIDO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dirty="0">
              <a:solidFill>
                <a:schemeClr val="bg1"/>
              </a:solidFill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12" name="5 Rectángulo">
            <a:extLst>
              <a:ext uri="{FF2B5EF4-FFF2-40B4-BE49-F238E27FC236}">
                <a16:creationId xmlns:a16="http://schemas.microsoft.com/office/drawing/2014/main" id="{1DF52536-9A14-461B-BA7A-71D9F366C509}"/>
              </a:ext>
            </a:extLst>
          </p:cNvPr>
          <p:cNvSpPr/>
          <p:nvPr/>
        </p:nvSpPr>
        <p:spPr>
          <a:xfrm>
            <a:off x="6564015" y="4100090"/>
            <a:ext cx="1999849" cy="5312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2060"/>
                </a:solidFill>
                <a:uFillTx/>
                <a:latin typeface="Calibri"/>
              </a:rPr>
              <a:t>Situación registral</a:t>
            </a:r>
          </a:p>
        </p:txBody>
      </p:sp>
      <p:sp>
        <p:nvSpPr>
          <p:cNvPr id="13" name="5 Rectángulo">
            <a:extLst>
              <a:ext uri="{FF2B5EF4-FFF2-40B4-BE49-F238E27FC236}">
                <a16:creationId xmlns:a16="http://schemas.microsoft.com/office/drawing/2014/main" id="{A369D8C3-994F-42F4-86C4-33168F9ED4FA}"/>
              </a:ext>
            </a:extLst>
          </p:cNvPr>
          <p:cNvSpPr/>
          <p:nvPr/>
        </p:nvSpPr>
        <p:spPr>
          <a:xfrm>
            <a:off x="8745241" y="4631348"/>
            <a:ext cx="2766226" cy="1180368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Actos de disposición o gravamen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Autocontrataciones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Auditoría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Otra información de la memoria (ANEXOS)</a:t>
            </a:r>
          </a:p>
        </p:txBody>
      </p:sp>
      <p:sp>
        <p:nvSpPr>
          <p:cNvPr id="14" name="5 Rectángulo">
            <a:extLst>
              <a:ext uri="{FF2B5EF4-FFF2-40B4-BE49-F238E27FC236}">
                <a16:creationId xmlns:a16="http://schemas.microsoft.com/office/drawing/2014/main" id="{2A30DF77-B30E-4AC8-9D23-3C03530D0897}"/>
              </a:ext>
            </a:extLst>
          </p:cNvPr>
          <p:cNvSpPr/>
          <p:nvPr/>
        </p:nvSpPr>
        <p:spPr>
          <a:xfrm>
            <a:off x="8745241" y="4100090"/>
            <a:ext cx="2766226" cy="5312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2060"/>
                </a:solidFill>
                <a:uFillTx/>
                <a:latin typeface="Calibri"/>
              </a:rPr>
              <a:t>Información Protectorado</a:t>
            </a:r>
          </a:p>
        </p:txBody>
      </p:sp>
      <p:sp>
        <p:nvSpPr>
          <p:cNvPr id="15" name="5 Rectángulo">
            <a:extLst>
              <a:ext uri="{FF2B5EF4-FFF2-40B4-BE49-F238E27FC236}">
                <a16:creationId xmlns:a16="http://schemas.microsoft.com/office/drawing/2014/main" id="{EB690989-13E0-430B-89A9-0656053A20EA}"/>
              </a:ext>
            </a:extLst>
          </p:cNvPr>
          <p:cNvSpPr/>
          <p:nvPr/>
        </p:nvSpPr>
        <p:spPr>
          <a:xfrm>
            <a:off x="5855678" y="4631348"/>
            <a:ext cx="2708188" cy="1180367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Actividad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Dotación fundacional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Patronato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Otros órganos</a:t>
            </a:r>
          </a:p>
          <a:p>
            <a:pPr marL="174625" marR="0" lvl="0" indent="-174625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400" dirty="0">
                <a:solidFill>
                  <a:srgbClr val="FFFFFF"/>
                </a:solidFill>
                <a:latin typeface="Calibri"/>
              </a:rPr>
              <a:t>Estatutos</a:t>
            </a:r>
            <a:endParaRPr lang="es-ES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5 Rectángulo">
            <a:extLst>
              <a:ext uri="{FF2B5EF4-FFF2-40B4-BE49-F238E27FC236}">
                <a16:creationId xmlns:a16="http://schemas.microsoft.com/office/drawing/2014/main" id="{1DF52536-9A14-461B-BA7A-71D9F366C509}"/>
              </a:ext>
            </a:extLst>
          </p:cNvPr>
          <p:cNvSpPr/>
          <p:nvPr/>
        </p:nvSpPr>
        <p:spPr>
          <a:xfrm>
            <a:off x="5855679" y="4100090"/>
            <a:ext cx="2708188" cy="5312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002060"/>
                </a:solidFill>
                <a:uFillTx/>
                <a:latin typeface="Calibri"/>
              </a:rPr>
              <a:t>Situación registral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certificado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datos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actualizado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es un formulario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obligatorio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desde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ejercicio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2019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427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627892" y="2379307"/>
            <a:ext cx="101315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La Rendición de Cuentas debe incluir la información relativa a “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Actividad de la entidad. Aplicación de elementos patrimoniales a fines propios. Gastos de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administración”. </a:t>
            </a:r>
          </a:p>
          <a:p>
            <a:pPr marL="622524" lvl="1" indent="-285750" algn="just">
              <a:buFont typeface="Wingdings" panose="05000000000000000000" pitchFamily="2" charset="2"/>
              <a:buChar char="ü"/>
            </a:pP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Dicho contenido se establece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en el PGCESFL (punto 24) o del PGCESFL pymes (punto 12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).</a:t>
            </a:r>
          </a:p>
          <a:p>
            <a:pPr marL="622524" lvl="1" indent="-285750" algn="just">
              <a:buFont typeface="Wingdings" panose="05000000000000000000" pitchFamily="2" charset="2"/>
              <a:buChar char="ü"/>
            </a:pP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Existen 2 formas de reflejar esa información: Se puede incluir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en la memoria o, en su defecto, cumplimentar los anexos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pPr marL="622524" lvl="1" indent="-285750" algn="just">
              <a:buFont typeface="Wingdings" panose="05000000000000000000" pitchFamily="2" charset="2"/>
              <a:buChar char="ü"/>
            </a:pPr>
            <a:r>
              <a:rPr lang="eu-ES" sz="1600" dirty="0" smtClean="0">
                <a:solidFill>
                  <a:srgbClr val="002060"/>
                </a:solidFill>
                <a:latin typeface="+mj-lt"/>
              </a:rPr>
              <a:t>Los </a:t>
            </a:r>
            <a:r>
              <a:rPr lang="eu-ES" sz="1600" dirty="0" err="1" smtClean="0">
                <a:solidFill>
                  <a:srgbClr val="002060"/>
                </a:solidFill>
                <a:latin typeface="+mj-lt"/>
              </a:rPr>
              <a:t>anexos</a:t>
            </a:r>
            <a:r>
              <a:rPr lang="eu-ES" sz="1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  <a:latin typeface="+mj-lt"/>
              </a:rPr>
              <a:t>mencionados</a:t>
            </a:r>
            <a:r>
              <a:rPr lang="eu-ES" sz="1600" dirty="0" smtClean="0">
                <a:solidFill>
                  <a:srgbClr val="002060"/>
                </a:solidFill>
                <a:latin typeface="+mj-lt"/>
              </a:rPr>
              <a:t> son los </a:t>
            </a:r>
            <a:r>
              <a:rPr lang="eu-ES" sz="1600" dirty="0" err="1" smtClean="0">
                <a:solidFill>
                  <a:srgbClr val="002060"/>
                </a:solidFill>
                <a:latin typeface="+mj-lt"/>
              </a:rPr>
              <a:t>siguientes</a:t>
            </a:r>
            <a:r>
              <a:rPr lang="eu-ES" sz="1600" dirty="0" smtClean="0">
                <a:solidFill>
                  <a:srgbClr val="002060"/>
                </a:solidFill>
                <a:latin typeface="+mj-lt"/>
              </a:rPr>
              <a:t>: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Anexo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I: Actividades realizadas (descripción, recursos empleados y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obtenidos)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Anexo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II: Recursos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humanos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y beneficiarios</a:t>
            </a: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Anexo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III: Cuadro de cumplimento del destino de los ingresos a fines fundacionales</a:t>
            </a: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Anexo IV: Gastos de administración</a:t>
            </a: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Anexo V: Inventario individualizado por elemento</a:t>
            </a:r>
          </a:p>
          <a:p>
            <a:pPr marL="1353221" lvl="3" indent="-342900" algn="just">
              <a:buFont typeface="+mj-lt"/>
              <a:buAutoNum type="arabicPeriod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Anexo VI: Distribución por sexos de los miembros de los órganos de gobierno</a:t>
            </a:r>
          </a:p>
          <a:p>
            <a:pPr algn="just"/>
            <a:endParaRPr lang="es-ES" sz="1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Existen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6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anexos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que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sirven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como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plantillas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información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sobre la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actividad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fundacional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01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23272" y="2564315"/>
            <a:ext cx="104022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Normativa: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 Acuerdo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de 20 de febrero de 2019, del Consejo de la Comisión Nacional del Mercado de Valores (CNMV), por el que se aprueba el código de conducta relativo a las inversiones de las entidades sin ánimo de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lucro</a:t>
            </a:r>
            <a:endParaRPr lang="eu-ES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Ámbito </a:t>
            </a:r>
            <a:r>
              <a:rPr lang="es-ES" sz="1600" u="sng" dirty="0">
                <a:solidFill>
                  <a:srgbClr val="002060"/>
                </a:solidFill>
                <a:latin typeface="+mj-lt"/>
              </a:rPr>
              <a:t>de aplicación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: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Entidades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sin ánimo de lucro que realicen inversiones temporales (no aplicable a las fundaciones bancarias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)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Inversiones </a:t>
            </a:r>
            <a:r>
              <a:rPr lang="es-ES" sz="1600" u="sng" dirty="0">
                <a:solidFill>
                  <a:srgbClr val="002060"/>
                </a:solidFill>
                <a:latin typeface="+mj-lt"/>
              </a:rPr>
              <a:t>temporales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: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cualquier inversión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en instrumentos financieros (Ley del Mercado de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Valores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Contenido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: objetivo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de salvaguardar el patrimonio fundacional</a:t>
            </a:r>
          </a:p>
          <a:p>
            <a:pPr marL="542925" lvl="1" indent="-276225" algn="just">
              <a:buFont typeface="Wingdings" panose="05000000000000000000" pitchFamily="2" charset="2"/>
              <a:buChar char="ü"/>
            </a:pP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Criterios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para la selección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de inversiones habituales: Rentabilidad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, seguridad,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liquidez</a:t>
            </a:r>
          </a:p>
          <a:p>
            <a:pPr marL="542925" lvl="1" indent="-276225" algn="just">
              <a:buFont typeface="Wingdings" panose="05000000000000000000" pitchFamily="2" charset="2"/>
              <a:buChar char="ü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Criterios para la selección de inversiones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ESFL: </a:t>
            </a:r>
            <a:r>
              <a:rPr lang="eu-ES" sz="1600" dirty="0" err="1">
                <a:solidFill>
                  <a:srgbClr val="002060"/>
                </a:solidFill>
                <a:latin typeface="+mj-lt"/>
              </a:rPr>
              <a:t>Diversificación</a:t>
            </a:r>
            <a:r>
              <a:rPr lang="eu-ES" sz="1600" dirty="0">
                <a:solidFill>
                  <a:srgbClr val="002060"/>
                </a:solidFill>
                <a:latin typeface="+mj-lt"/>
              </a:rPr>
              <a:t> y </a:t>
            </a:r>
            <a:r>
              <a:rPr lang="eu-ES" sz="1600" dirty="0" err="1">
                <a:solidFill>
                  <a:srgbClr val="002060"/>
                </a:solidFill>
                <a:latin typeface="+mj-lt"/>
              </a:rPr>
              <a:t>preservación</a:t>
            </a:r>
            <a:r>
              <a:rPr lang="eu-ES" sz="1600" dirty="0">
                <a:solidFill>
                  <a:srgbClr val="002060"/>
                </a:solidFill>
                <a:latin typeface="+mj-lt"/>
              </a:rPr>
              <a:t> del </a:t>
            </a:r>
            <a:r>
              <a:rPr lang="eu-ES" sz="1600" dirty="0" err="1">
                <a:solidFill>
                  <a:srgbClr val="002060"/>
                </a:solidFill>
                <a:latin typeface="+mj-lt"/>
              </a:rPr>
              <a:t>capital</a:t>
            </a:r>
            <a:r>
              <a:rPr lang="eu-ES" sz="1600" dirty="0">
                <a:solidFill>
                  <a:srgbClr val="002060"/>
                </a:solidFill>
                <a:latin typeface="+mj-lt"/>
              </a:rPr>
              <a:t> (no </a:t>
            </a:r>
            <a:r>
              <a:rPr lang="eu-ES" sz="1600" dirty="0" err="1">
                <a:solidFill>
                  <a:srgbClr val="002060"/>
                </a:solidFill>
                <a:latin typeface="+mj-lt"/>
              </a:rPr>
              <a:t>apalancamiento</a:t>
            </a:r>
            <a:r>
              <a:rPr lang="eu-ES" sz="1600" dirty="0">
                <a:solidFill>
                  <a:srgbClr val="002060"/>
                </a:solidFill>
                <a:latin typeface="+mj-lt"/>
              </a:rPr>
              <a:t>)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  <a:p>
            <a:pPr marL="542925" lvl="1" indent="-276225" algn="just">
              <a:buFont typeface="Wingdings" panose="05000000000000000000" pitchFamily="2" charset="2"/>
              <a:buChar char="ü"/>
            </a:pPr>
            <a:r>
              <a:rPr lang="es-ES" sz="1600" dirty="0">
                <a:solidFill>
                  <a:srgbClr val="002060"/>
                </a:solidFill>
                <a:latin typeface="+mj-lt"/>
              </a:rPr>
              <a:t>Mecanismos: medios humanos y materiales, formación,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asesoramiento. En su caso (+10M€), Comité de inversiones.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531580" y="5064368"/>
            <a:ext cx="5917095" cy="7619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182563" algn="just">
              <a:buClr>
                <a:srgbClr val="002060"/>
              </a:buClr>
            </a:pPr>
            <a:r>
              <a:rPr lang="es-ES" sz="1600" dirty="0">
                <a:solidFill>
                  <a:srgbClr val="002060"/>
                </a:solidFill>
              </a:rPr>
              <a:t>Aprobado por el Patronato</a:t>
            </a:r>
          </a:p>
          <a:p>
            <a:pPr marL="265113" indent="-182563" algn="just">
              <a:buClr>
                <a:srgbClr val="002060"/>
              </a:buClr>
            </a:pPr>
            <a:r>
              <a:rPr lang="es-ES" sz="1600" dirty="0">
                <a:solidFill>
                  <a:srgbClr val="002060"/>
                </a:solidFill>
              </a:rPr>
              <a:t>Presentación anual de un informe sobre el grado de cumplimiento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Código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Conducta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inversiones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financieras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refleja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la estrategia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inversión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la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fundación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62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23272" y="2564315"/>
            <a:ext cx="1040228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Normativa: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Ley 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11/2018, de 28 de diciembre, por la que se modifica el Código de Comercio, el texto refundido de la Ley de Sociedades de Capital aprobado por el Real Decreto Legislativo 1/2010, de 2 de julio, y la Ley 22/2015, de 20 de julio, de Auditoría de Cuentas, en materia de información no financiera y diversidad.</a:t>
            </a:r>
            <a:endParaRPr lang="eu-ES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Ámbito </a:t>
            </a:r>
            <a:r>
              <a:rPr lang="es-ES" sz="1600" u="sng" dirty="0">
                <a:solidFill>
                  <a:srgbClr val="002060"/>
                </a:solidFill>
                <a:latin typeface="+mj-lt"/>
              </a:rPr>
              <a:t>de aplicación</a:t>
            </a:r>
            <a:r>
              <a:rPr lang="es-ES" sz="1600" dirty="0">
                <a:solidFill>
                  <a:srgbClr val="002060"/>
                </a:solidFill>
                <a:latin typeface="+mj-lt"/>
              </a:rPr>
              <a:t>: 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Fundaciones que tienen obligación de presentar cuentas consolidadas y que cumplan 2 de los siguientes 3 requisitos: &gt;250 empleados, +20M€ de activo, +40M€ cifra de negocios.</a:t>
            </a:r>
            <a:endParaRPr lang="es-ES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Objetivo:</a:t>
            </a:r>
            <a:r>
              <a:rPr lang="es-ES" sz="1600" dirty="0" smtClean="0">
                <a:solidFill>
                  <a:srgbClr val="002060"/>
                </a:solidFill>
                <a:latin typeface="+mj-lt"/>
              </a:rPr>
              <a:t> Divulgar información no financiera basada en la sostenibilidad para todos los agentes sociales.</a:t>
            </a:r>
            <a:r>
              <a:rPr lang="es-ES" sz="1600" u="sng" dirty="0" smtClean="0">
                <a:solidFill>
                  <a:srgbClr val="002060"/>
                </a:solidFill>
                <a:latin typeface="+mj-lt"/>
              </a:rPr>
              <a:t> 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Contenido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: Modelo de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negocio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, medio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ambiente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personal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derechos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humanos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lucha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contra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corrupción</a:t>
            </a:r>
            <a:r>
              <a:rPr lang="eu-ES" sz="1600" u="sng" dirty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y </a:t>
            </a:r>
            <a:r>
              <a:rPr lang="eu-ES" sz="1600" u="sng" dirty="0" err="1" smtClean="0">
                <a:solidFill>
                  <a:srgbClr val="002060"/>
                </a:solidFill>
                <a:latin typeface="+mj-lt"/>
              </a:rPr>
              <a:t>sociedad</a:t>
            </a:r>
            <a:r>
              <a:rPr lang="eu-ES" sz="1600" u="sng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ES" sz="1600" u="sng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531580" y="5064368"/>
            <a:ext cx="5917095" cy="7619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182563" algn="just">
              <a:buClr>
                <a:srgbClr val="002060"/>
              </a:buClr>
            </a:pPr>
            <a:r>
              <a:rPr lang="es-ES" sz="1600" dirty="0">
                <a:solidFill>
                  <a:srgbClr val="002060"/>
                </a:solidFill>
              </a:rPr>
              <a:t>Aprobado por el Patronato</a:t>
            </a:r>
          </a:p>
          <a:p>
            <a:pPr marL="265113" indent="-182563" algn="just">
              <a:buClr>
                <a:srgbClr val="002060"/>
              </a:buClr>
            </a:pPr>
            <a:r>
              <a:rPr lang="es-ES" sz="1600" dirty="0">
                <a:solidFill>
                  <a:srgbClr val="002060"/>
                </a:solidFill>
              </a:rPr>
              <a:t>Presentación anual de un informe sobre el grado de cumplimiento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Estado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Información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No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Financiera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incorpora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factores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sociales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medioambientales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y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gobierno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770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1700" b="1" dirty="0">
                <a:solidFill>
                  <a:srgbClr val="0070C0"/>
                </a:solidFill>
                <a:latin typeface="+mj-lt"/>
              </a:rPr>
              <a:t>3. PROBLEMÁTICA HABITUAL EN LA RENDICIÓN DE CUENTAS</a:t>
            </a: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266439" y="1886863"/>
            <a:ext cx="11029919" cy="2888337"/>
          </a:xfrm>
          <a:prstGeom prst="rect">
            <a:avLst/>
          </a:prstGeom>
          <a:noFill/>
          <a:ln w="25400">
            <a:noFill/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>
                <a:solidFill>
                  <a:srgbClr val="002060"/>
                </a:solidFill>
              </a:rPr>
              <a:t>Formulario de </a:t>
            </a:r>
            <a:r>
              <a:rPr lang="eu-ES" sz="1600" dirty="0" err="1">
                <a:solidFill>
                  <a:srgbClr val="002060"/>
                </a:solidFill>
              </a:rPr>
              <a:t>balance</a:t>
            </a:r>
            <a:r>
              <a:rPr lang="eu-ES" sz="1600" dirty="0">
                <a:solidFill>
                  <a:srgbClr val="002060"/>
                </a:solidFill>
              </a:rPr>
              <a:t> y </a:t>
            </a:r>
            <a:r>
              <a:rPr lang="eu-ES" sz="1600" dirty="0" err="1">
                <a:solidFill>
                  <a:srgbClr val="002060"/>
                </a:solidFill>
              </a:rPr>
              <a:t>cuenta</a:t>
            </a:r>
            <a:r>
              <a:rPr lang="eu-ES" sz="1600" dirty="0">
                <a:solidFill>
                  <a:srgbClr val="002060"/>
                </a:solidFill>
              </a:rPr>
              <a:t> de </a:t>
            </a:r>
            <a:r>
              <a:rPr lang="eu-ES" sz="1600" dirty="0" err="1">
                <a:solidFill>
                  <a:srgbClr val="002060"/>
                </a:solidFill>
              </a:rPr>
              <a:t>resultados</a:t>
            </a:r>
            <a:r>
              <a:rPr lang="eu-ES" sz="1600" dirty="0">
                <a:solidFill>
                  <a:srgbClr val="002060"/>
                </a:solidFill>
              </a:rPr>
              <a:t> no </a:t>
            </a:r>
            <a:r>
              <a:rPr lang="eu-ES" sz="1600" dirty="0" err="1">
                <a:solidFill>
                  <a:srgbClr val="002060"/>
                </a:solidFill>
              </a:rPr>
              <a:t>compatible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>
                <a:solidFill>
                  <a:srgbClr val="002060"/>
                </a:solidFill>
              </a:rPr>
              <a:t>No </a:t>
            </a:r>
            <a:r>
              <a:rPr lang="eu-ES" sz="1600" dirty="0" err="1">
                <a:solidFill>
                  <a:srgbClr val="002060"/>
                </a:solidFill>
              </a:rPr>
              <a:t>aportación</a:t>
            </a:r>
            <a:r>
              <a:rPr lang="eu-ES" sz="1600" dirty="0">
                <a:solidFill>
                  <a:srgbClr val="002060"/>
                </a:solidFill>
              </a:rPr>
              <a:t> de </a:t>
            </a:r>
            <a:r>
              <a:rPr lang="eu-ES" sz="1600" dirty="0" err="1">
                <a:solidFill>
                  <a:srgbClr val="002060"/>
                </a:solidFill>
              </a:rPr>
              <a:t>alguno</a:t>
            </a:r>
            <a:r>
              <a:rPr lang="eu-ES" sz="1600" dirty="0">
                <a:solidFill>
                  <a:srgbClr val="002060"/>
                </a:solidFill>
              </a:rPr>
              <a:t> de los </a:t>
            </a:r>
            <a:r>
              <a:rPr lang="eu-ES" sz="1600" dirty="0" smtClean="0">
                <a:solidFill>
                  <a:srgbClr val="002060"/>
                </a:solidFill>
              </a:rPr>
              <a:t>4 </a:t>
            </a:r>
            <a:r>
              <a:rPr lang="eu-ES" sz="1600" dirty="0" err="1" smtClean="0">
                <a:solidFill>
                  <a:srgbClr val="002060"/>
                </a:solidFill>
              </a:rPr>
              <a:t>documentos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obligatorios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Presentación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>
                <a:solidFill>
                  <a:srgbClr val="002060"/>
                </a:solidFill>
              </a:rPr>
              <a:t>de </a:t>
            </a:r>
            <a:r>
              <a:rPr lang="eu-ES" sz="1600" dirty="0" err="1">
                <a:solidFill>
                  <a:srgbClr val="002060"/>
                </a:solidFill>
              </a:rPr>
              <a:t>las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cuentas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anuales</a:t>
            </a:r>
            <a:r>
              <a:rPr lang="eu-ES" sz="1600" dirty="0">
                <a:solidFill>
                  <a:srgbClr val="002060"/>
                </a:solidFill>
              </a:rPr>
              <a:t> fuera de plazo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>
                <a:solidFill>
                  <a:srgbClr val="002060"/>
                </a:solidFill>
              </a:rPr>
              <a:t>Falta de firma </a:t>
            </a:r>
            <a:r>
              <a:rPr lang="eu-ES" sz="1600" dirty="0" err="1" smtClean="0">
                <a:solidFill>
                  <a:srgbClr val="002060"/>
                </a:solidFill>
              </a:rPr>
              <a:t>electrónica</a:t>
            </a:r>
            <a:r>
              <a:rPr lang="eu-ES" sz="1600" dirty="0" smtClean="0">
                <a:solidFill>
                  <a:srgbClr val="002060"/>
                </a:solidFill>
              </a:rPr>
              <a:t> de Presidente/a y/o </a:t>
            </a:r>
            <a:r>
              <a:rPr lang="eu-ES" sz="1600" dirty="0" err="1" smtClean="0">
                <a:solidFill>
                  <a:srgbClr val="002060"/>
                </a:solidFill>
              </a:rPr>
              <a:t>secretario</a:t>
            </a:r>
            <a:r>
              <a:rPr lang="eu-ES" sz="1600" dirty="0" smtClean="0">
                <a:solidFill>
                  <a:srgbClr val="002060"/>
                </a:solidFill>
              </a:rPr>
              <a:t>/a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Los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errores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formales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más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habituales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91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1700" b="1" dirty="0">
                <a:solidFill>
                  <a:srgbClr val="0070C0"/>
                </a:solidFill>
                <a:latin typeface="+mj-lt"/>
              </a:rPr>
              <a:t>3. PROBLEMÁTICA HABITUAL EN LA RENDICIÓN DE CUENTAS</a:t>
            </a: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266439" y="1886863"/>
            <a:ext cx="11029919" cy="3669875"/>
          </a:xfrm>
          <a:prstGeom prst="rect">
            <a:avLst/>
          </a:prstGeom>
          <a:noFill/>
          <a:ln w="25400">
            <a:noFill/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>
                <a:solidFill>
                  <a:srgbClr val="002060"/>
                </a:solidFill>
              </a:rPr>
              <a:t>Cálculo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incorrecto</a:t>
            </a:r>
            <a:r>
              <a:rPr lang="eu-ES" sz="1600" dirty="0">
                <a:solidFill>
                  <a:srgbClr val="002060"/>
                </a:solidFill>
              </a:rPr>
              <a:t> del destino de </a:t>
            </a:r>
            <a:r>
              <a:rPr lang="eu-ES" sz="1600" dirty="0" err="1">
                <a:solidFill>
                  <a:srgbClr val="002060"/>
                </a:solidFill>
              </a:rPr>
              <a:t>ingresos</a:t>
            </a:r>
            <a:r>
              <a:rPr lang="eu-ES" sz="1600" dirty="0">
                <a:solidFill>
                  <a:srgbClr val="002060"/>
                </a:solidFill>
              </a:rPr>
              <a:t> a </a:t>
            </a:r>
            <a:r>
              <a:rPr lang="eu-ES" sz="1600" dirty="0" err="1">
                <a:solidFill>
                  <a:srgbClr val="002060"/>
                </a:solidFill>
              </a:rPr>
              <a:t>fines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fundacionales</a:t>
            </a:r>
            <a:r>
              <a:rPr lang="eu-ES" sz="1600" dirty="0">
                <a:solidFill>
                  <a:srgbClr val="002060"/>
                </a:solidFill>
              </a:rPr>
              <a:t> y </a:t>
            </a:r>
            <a:r>
              <a:rPr lang="eu-ES" sz="1600" dirty="0" err="1">
                <a:solidFill>
                  <a:srgbClr val="002060"/>
                </a:solidFill>
              </a:rPr>
              <a:t>gastos</a:t>
            </a:r>
            <a:r>
              <a:rPr lang="eu-ES" sz="1600" dirty="0">
                <a:solidFill>
                  <a:srgbClr val="002060"/>
                </a:solidFill>
              </a:rPr>
              <a:t> de administración; o falta de </a:t>
            </a:r>
            <a:r>
              <a:rPr lang="eu-ES" sz="1600" dirty="0" err="1">
                <a:solidFill>
                  <a:srgbClr val="002060"/>
                </a:solidFill>
              </a:rPr>
              <a:t>justificación</a:t>
            </a:r>
            <a:r>
              <a:rPr lang="eu-ES" sz="1600" dirty="0">
                <a:solidFill>
                  <a:srgbClr val="002060"/>
                </a:solidFill>
              </a:rPr>
              <a:t> de los </a:t>
            </a:r>
            <a:r>
              <a:rPr lang="eu-ES" sz="1600" dirty="0" err="1">
                <a:solidFill>
                  <a:srgbClr val="002060"/>
                </a:solidFill>
              </a:rPr>
              <a:t>importes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incluidos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las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tablas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smtClean="0">
                <a:solidFill>
                  <a:srgbClr val="002060"/>
                </a:solidFill>
              </a:rPr>
              <a:t>No </a:t>
            </a:r>
            <a:r>
              <a:rPr lang="eu-ES" sz="1600" dirty="0" err="1">
                <a:solidFill>
                  <a:srgbClr val="002060"/>
                </a:solidFill>
              </a:rPr>
              <a:t>se</a:t>
            </a:r>
            <a:r>
              <a:rPr lang="eu-ES" sz="1600" dirty="0">
                <a:solidFill>
                  <a:srgbClr val="002060"/>
                </a:solidFill>
              </a:rPr>
              <a:t> informa </a:t>
            </a:r>
            <a:r>
              <a:rPr lang="eu-ES" sz="1600" dirty="0" err="1">
                <a:solidFill>
                  <a:srgbClr val="002060"/>
                </a:solidFill>
              </a:rPr>
              <a:t>en</a:t>
            </a:r>
            <a:r>
              <a:rPr lang="eu-ES" sz="1600" dirty="0">
                <a:solidFill>
                  <a:srgbClr val="002060"/>
                </a:solidFill>
              </a:rPr>
              <a:t> la memoria </a:t>
            </a:r>
            <a:r>
              <a:rPr lang="es-ES" sz="1600" dirty="0">
                <a:solidFill>
                  <a:srgbClr val="002060"/>
                </a:solidFill>
              </a:rPr>
              <a:t>sobre los siguientes aspectos:</a:t>
            </a: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dirty="0">
                <a:solidFill>
                  <a:srgbClr val="002060"/>
                </a:solidFill>
              </a:rPr>
              <a:t>Origen de las subvenciones y resto de ingresos provenientes de Entidades </a:t>
            </a:r>
            <a:r>
              <a:rPr lang="es-ES" sz="1600" dirty="0" smtClean="0">
                <a:solidFill>
                  <a:srgbClr val="002060"/>
                </a:solidFill>
              </a:rPr>
              <a:t>Públicas, por ente</a:t>
            </a:r>
            <a:endParaRPr lang="es-ES" sz="1600" dirty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>
                <a:solidFill>
                  <a:srgbClr val="002060"/>
                </a:solidFill>
              </a:rPr>
              <a:t>Actividades</a:t>
            </a:r>
            <a:r>
              <a:rPr lang="eu-ES" sz="1600" dirty="0">
                <a:solidFill>
                  <a:srgbClr val="002060"/>
                </a:solidFill>
              </a:rPr>
              <a:t> de la </a:t>
            </a:r>
            <a:r>
              <a:rPr lang="eu-ES" sz="1600" dirty="0" smtClean="0">
                <a:solidFill>
                  <a:srgbClr val="002060"/>
                </a:solidFill>
              </a:rPr>
              <a:t>Fundación </a:t>
            </a:r>
            <a:r>
              <a:rPr lang="eu-ES" sz="1600" dirty="0" err="1" smtClean="0">
                <a:solidFill>
                  <a:srgbClr val="002060"/>
                </a:solidFill>
              </a:rPr>
              <a:t>detalladas</a:t>
            </a:r>
            <a:r>
              <a:rPr lang="eu-ES" sz="1600" dirty="0" smtClean="0">
                <a:solidFill>
                  <a:srgbClr val="002060"/>
                </a:solidFill>
              </a:rPr>
              <a:t>: </a:t>
            </a:r>
            <a:r>
              <a:rPr lang="eu-ES" sz="1600" dirty="0" err="1">
                <a:solidFill>
                  <a:srgbClr val="002060"/>
                </a:solidFill>
              </a:rPr>
              <a:t>gastos</a:t>
            </a:r>
            <a:r>
              <a:rPr lang="eu-ES" sz="1600" dirty="0">
                <a:solidFill>
                  <a:srgbClr val="002060"/>
                </a:solidFill>
              </a:rPr>
              <a:t> e </a:t>
            </a:r>
            <a:r>
              <a:rPr lang="eu-ES" sz="1600" dirty="0" err="1">
                <a:solidFill>
                  <a:srgbClr val="002060"/>
                </a:solidFill>
              </a:rPr>
              <a:t>ingresos</a:t>
            </a:r>
            <a:r>
              <a:rPr lang="eu-ES" sz="1600" dirty="0">
                <a:solidFill>
                  <a:srgbClr val="002060"/>
                </a:solidFill>
              </a:rPr>
              <a:t>, </a:t>
            </a:r>
            <a:r>
              <a:rPr lang="eu-ES" sz="1600" dirty="0" err="1">
                <a:solidFill>
                  <a:srgbClr val="002060"/>
                </a:solidFill>
              </a:rPr>
              <a:t>recursos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humanos</a:t>
            </a:r>
            <a:r>
              <a:rPr lang="eu-ES" sz="1600" dirty="0">
                <a:solidFill>
                  <a:srgbClr val="002060"/>
                </a:solidFill>
              </a:rPr>
              <a:t>, </a:t>
            </a:r>
            <a:r>
              <a:rPr lang="eu-ES" sz="1600" dirty="0" err="1">
                <a:solidFill>
                  <a:srgbClr val="002060"/>
                </a:solidFill>
              </a:rPr>
              <a:t>beneficiarios</a:t>
            </a:r>
            <a:endParaRPr lang="eu-ES" sz="1600" dirty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>
                <a:solidFill>
                  <a:srgbClr val="002060"/>
                </a:solidFill>
              </a:rPr>
              <a:t>Inventario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desglosado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por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elementos</a:t>
            </a:r>
            <a:r>
              <a:rPr lang="eu-ES" sz="1600" dirty="0" smtClean="0">
                <a:solidFill>
                  <a:srgbClr val="002060"/>
                </a:solidFill>
              </a:rPr>
              <a:t> con </a:t>
            </a:r>
            <a:r>
              <a:rPr lang="eu-ES" sz="1600" dirty="0" err="1" smtClean="0">
                <a:solidFill>
                  <a:srgbClr val="002060"/>
                </a:solidFill>
              </a:rPr>
              <a:t>adscripción</a:t>
            </a:r>
            <a:r>
              <a:rPr lang="eu-ES" sz="1600" dirty="0" smtClean="0">
                <a:solidFill>
                  <a:srgbClr val="002060"/>
                </a:solidFill>
              </a:rPr>
              <a:t>/</a:t>
            </a:r>
            <a:r>
              <a:rPr lang="eu-ES" sz="1600" dirty="0" err="1" smtClean="0">
                <a:solidFill>
                  <a:srgbClr val="002060"/>
                </a:solidFill>
              </a:rPr>
              <a:t>dotación</a:t>
            </a:r>
            <a:endParaRPr lang="es-ES" sz="1600" dirty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>
                <a:solidFill>
                  <a:srgbClr val="002060"/>
                </a:solidFill>
              </a:rPr>
              <a:t>Autocontrataciones</a:t>
            </a:r>
            <a:endParaRPr lang="eu-ES" sz="1600" dirty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>
                <a:solidFill>
                  <a:srgbClr val="002060"/>
                </a:solidFill>
              </a:rPr>
              <a:t>Actos</a:t>
            </a:r>
            <a:r>
              <a:rPr lang="eu-ES" sz="1600" dirty="0">
                <a:solidFill>
                  <a:srgbClr val="002060"/>
                </a:solidFill>
              </a:rPr>
              <a:t> de </a:t>
            </a:r>
            <a:r>
              <a:rPr lang="eu-ES" sz="1600" dirty="0" err="1">
                <a:solidFill>
                  <a:srgbClr val="002060"/>
                </a:solidFill>
              </a:rPr>
              <a:t>disposición</a:t>
            </a:r>
            <a:r>
              <a:rPr lang="eu-ES" sz="1600" dirty="0">
                <a:solidFill>
                  <a:srgbClr val="002060"/>
                </a:solidFill>
              </a:rPr>
              <a:t> o </a:t>
            </a:r>
            <a:r>
              <a:rPr lang="eu-ES" sz="1600" dirty="0" err="1" smtClean="0">
                <a:solidFill>
                  <a:srgbClr val="002060"/>
                </a:solidFill>
              </a:rPr>
              <a:t>gravamen</a:t>
            </a:r>
            <a:endParaRPr lang="eu-ES" sz="1600" dirty="0" smtClean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Información</a:t>
            </a:r>
            <a:r>
              <a:rPr lang="eu-ES" sz="1600" dirty="0" smtClean="0">
                <a:solidFill>
                  <a:srgbClr val="002060"/>
                </a:solidFill>
              </a:rPr>
              <a:t> de alta </a:t>
            </a:r>
            <a:r>
              <a:rPr lang="eu-ES" sz="1600" dirty="0" err="1" smtClean="0">
                <a:solidFill>
                  <a:srgbClr val="002060"/>
                </a:solidFill>
              </a:rPr>
              <a:t>dirección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en</a:t>
            </a:r>
            <a:r>
              <a:rPr lang="eu-ES" sz="1600" dirty="0" smtClean="0">
                <a:solidFill>
                  <a:srgbClr val="002060"/>
                </a:solidFill>
              </a:rPr>
              <a:t> la nota de </a:t>
            </a:r>
            <a:r>
              <a:rPr lang="eu-ES" sz="1600" dirty="0" err="1" smtClean="0">
                <a:solidFill>
                  <a:srgbClr val="002060"/>
                </a:solidFill>
              </a:rPr>
              <a:t>partes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vinculadas</a:t>
            </a:r>
            <a:endParaRPr lang="eu-ES" sz="1600" dirty="0" smtClean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Los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errores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materiales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más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habituales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6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1700" b="1" dirty="0">
                <a:solidFill>
                  <a:srgbClr val="0070C0"/>
                </a:solidFill>
                <a:latin typeface="+mj-lt"/>
              </a:rPr>
              <a:t>3. PROBLEMÁTICA HABITUAL EN LA RENDICIÓN DE CUENTAS</a:t>
            </a: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266439" y="1886863"/>
            <a:ext cx="11029919" cy="3669875"/>
          </a:xfrm>
          <a:prstGeom prst="rect">
            <a:avLst/>
          </a:prstGeom>
          <a:noFill/>
          <a:ln w="25400">
            <a:noFill/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Modificación</a:t>
            </a:r>
            <a:r>
              <a:rPr lang="eu-ES" sz="1600" dirty="0" smtClean="0">
                <a:solidFill>
                  <a:srgbClr val="002060"/>
                </a:solidFill>
              </a:rPr>
              <a:t> de la </a:t>
            </a:r>
            <a:r>
              <a:rPr lang="eu-ES" sz="1600" dirty="0" err="1" smtClean="0">
                <a:solidFill>
                  <a:srgbClr val="002060"/>
                </a:solidFill>
              </a:rPr>
              <a:t>dotación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fundacional</a:t>
            </a:r>
            <a:r>
              <a:rPr lang="eu-ES" sz="1600" dirty="0" smtClean="0">
                <a:solidFill>
                  <a:srgbClr val="002060"/>
                </a:solidFill>
              </a:rPr>
              <a:t> sin </a:t>
            </a:r>
            <a:r>
              <a:rPr lang="eu-ES" sz="1600" dirty="0" err="1" smtClean="0">
                <a:solidFill>
                  <a:srgbClr val="002060"/>
                </a:solidFill>
              </a:rPr>
              <a:t>elevación</a:t>
            </a:r>
            <a:r>
              <a:rPr lang="eu-ES" sz="1600" dirty="0" smtClean="0">
                <a:solidFill>
                  <a:srgbClr val="002060"/>
                </a:solidFill>
              </a:rPr>
              <a:t> a </a:t>
            </a:r>
            <a:r>
              <a:rPr lang="eu-ES" sz="1600" dirty="0" err="1" smtClean="0">
                <a:solidFill>
                  <a:srgbClr val="002060"/>
                </a:solidFill>
              </a:rPr>
              <a:t>público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Adaptación</a:t>
            </a:r>
            <a:r>
              <a:rPr lang="eu-ES" sz="1600" dirty="0" smtClean="0">
                <a:solidFill>
                  <a:srgbClr val="002060"/>
                </a:solidFill>
              </a:rPr>
              <a:t> de </a:t>
            </a:r>
            <a:r>
              <a:rPr lang="eu-ES" sz="1600" dirty="0" err="1" smtClean="0">
                <a:solidFill>
                  <a:srgbClr val="002060"/>
                </a:solidFill>
              </a:rPr>
              <a:t>estatutos</a:t>
            </a:r>
            <a:r>
              <a:rPr lang="eu-ES" sz="1600" dirty="0" smtClean="0">
                <a:solidFill>
                  <a:srgbClr val="002060"/>
                </a:solidFill>
              </a:rPr>
              <a:t> a la </a:t>
            </a:r>
            <a:r>
              <a:rPr lang="eu-ES" sz="1600" dirty="0" err="1" smtClean="0">
                <a:solidFill>
                  <a:srgbClr val="002060"/>
                </a:solidFill>
              </a:rPr>
              <a:t>Ley</a:t>
            </a:r>
            <a:r>
              <a:rPr lang="eu-ES" sz="1600" dirty="0" smtClean="0">
                <a:solidFill>
                  <a:srgbClr val="002060"/>
                </a:solidFill>
              </a:rPr>
              <a:t> 9/2016 no </a:t>
            </a:r>
            <a:r>
              <a:rPr lang="eu-ES" sz="1600" dirty="0" err="1" smtClean="0">
                <a:solidFill>
                  <a:srgbClr val="002060"/>
                </a:solidFill>
              </a:rPr>
              <a:t>realizada</a:t>
            </a:r>
            <a:endParaRPr lang="eu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smtClean="0">
                <a:solidFill>
                  <a:srgbClr val="002060"/>
                </a:solidFill>
              </a:rPr>
              <a:t>Plan de </a:t>
            </a:r>
            <a:r>
              <a:rPr lang="eu-ES" sz="1600" dirty="0" err="1" smtClean="0">
                <a:solidFill>
                  <a:srgbClr val="002060"/>
                </a:solidFill>
              </a:rPr>
              <a:t>actuación</a:t>
            </a:r>
            <a:r>
              <a:rPr lang="eu-ES" sz="1600" dirty="0" smtClean="0">
                <a:solidFill>
                  <a:srgbClr val="002060"/>
                </a:solidFill>
              </a:rPr>
              <a:t> no </a:t>
            </a:r>
            <a:r>
              <a:rPr lang="eu-ES" sz="1600" dirty="0" err="1" smtClean="0">
                <a:solidFill>
                  <a:srgbClr val="002060"/>
                </a:solidFill>
              </a:rPr>
              <a:t>enviado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en</a:t>
            </a:r>
            <a:r>
              <a:rPr lang="eu-ES" sz="1600" dirty="0" smtClean="0">
                <a:solidFill>
                  <a:srgbClr val="002060"/>
                </a:solidFill>
              </a:rPr>
              <a:t> el </a:t>
            </a:r>
            <a:r>
              <a:rPr lang="eu-ES" sz="1600" dirty="0" err="1" smtClean="0">
                <a:solidFill>
                  <a:srgbClr val="002060"/>
                </a:solidFill>
              </a:rPr>
              <a:t>último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trimestre</a:t>
            </a:r>
            <a:r>
              <a:rPr lang="eu-ES" sz="1600" dirty="0" smtClean="0">
                <a:solidFill>
                  <a:srgbClr val="002060"/>
                </a:solidFill>
              </a:rPr>
              <a:t> del </a:t>
            </a:r>
            <a:r>
              <a:rPr lang="eu-ES" sz="1600" dirty="0" err="1" smtClean="0">
                <a:solidFill>
                  <a:srgbClr val="002060"/>
                </a:solidFill>
              </a:rPr>
              <a:t>ejercicio</a:t>
            </a:r>
            <a:endParaRPr lang="eu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Información</a:t>
            </a:r>
            <a:r>
              <a:rPr lang="eu-ES" sz="1600" dirty="0" smtClean="0">
                <a:solidFill>
                  <a:srgbClr val="002060"/>
                </a:solidFill>
              </a:rPr>
              <a:t> sobre </a:t>
            </a:r>
            <a:r>
              <a:rPr lang="eu-ES" sz="1600" dirty="0" err="1" smtClean="0">
                <a:solidFill>
                  <a:srgbClr val="002060"/>
                </a:solidFill>
              </a:rPr>
              <a:t>actividad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llevada</a:t>
            </a:r>
            <a:r>
              <a:rPr lang="eu-ES" sz="1600" dirty="0" smtClean="0">
                <a:solidFill>
                  <a:srgbClr val="002060"/>
                </a:solidFill>
              </a:rPr>
              <a:t> a </a:t>
            </a:r>
            <a:r>
              <a:rPr lang="eu-ES" sz="1600" dirty="0" err="1" smtClean="0">
                <a:solidFill>
                  <a:srgbClr val="002060"/>
                </a:solidFill>
              </a:rPr>
              <a:t>cabo</a:t>
            </a:r>
            <a:r>
              <a:rPr lang="eu-ES" sz="1600" dirty="0" smtClean="0">
                <a:solidFill>
                  <a:srgbClr val="002060"/>
                </a:solidFill>
              </a:rPr>
              <a:t> de manera </a:t>
            </a:r>
            <a:r>
              <a:rPr lang="eu-ES" sz="1600" dirty="0" err="1" smtClean="0">
                <a:solidFill>
                  <a:srgbClr val="002060"/>
                </a:solidFill>
              </a:rPr>
              <a:t>indirecta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por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empresas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participadas</a:t>
            </a:r>
            <a:endParaRPr lang="eu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smtClean="0">
                <a:solidFill>
                  <a:srgbClr val="002060"/>
                </a:solidFill>
              </a:rPr>
              <a:t>El patrimonio neto es </a:t>
            </a:r>
            <a:r>
              <a:rPr lang="eu-ES" sz="1600" dirty="0" err="1" smtClean="0">
                <a:solidFill>
                  <a:srgbClr val="002060"/>
                </a:solidFill>
              </a:rPr>
              <a:t>inferior</a:t>
            </a:r>
            <a:r>
              <a:rPr lang="eu-ES" sz="1600" dirty="0" smtClean="0">
                <a:solidFill>
                  <a:srgbClr val="002060"/>
                </a:solidFill>
              </a:rPr>
              <a:t> a la </a:t>
            </a:r>
            <a:r>
              <a:rPr lang="eu-ES" sz="1600" dirty="0" err="1" smtClean="0">
                <a:solidFill>
                  <a:srgbClr val="002060"/>
                </a:solidFill>
              </a:rPr>
              <a:t>dotación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fundacional</a:t>
            </a:r>
            <a:endParaRPr lang="eu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dirty="0" err="1" smtClean="0">
                <a:solidFill>
                  <a:srgbClr val="002060"/>
                </a:solidFill>
              </a:rPr>
              <a:t>Rellenar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erróneamente</a:t>
            </a:r>
            <a:r>
              <a:rPr lang="eu-ES" sz="1600" dirty="0" smtClean="0">
                <a:solidFill>
                  <a:srgbClr val="002060"/>
                </a:solidFill>
              </a:rPr>
              <a:t> el </a:t>
            </a:r>
            <a:r>
              <a:rPr lang="eu-ES" sz="1600" dirty="0" err="1" smtClean="0">
                <a:solidFill>
                  <a:srgbClr val="002060"/>
                </a:solidFill>
              </a:rPr>
              <a:t>certificado</a:t>
            </a:r>
            <a:r>
              <a:rPr lang="eu-ES" sz="1600" dirty="0" smtClean="0">
                <a:solidFill>
                  <a:srgbClr val="002060"/>
                </a:solidFill>
              </a:rPr>
              <a:t> de </a:t>
            </a:r>
            <a:r>
              <a:rPr lang="eu-ES" sz="1600" dirty="0" err="1" smtClean="0">
                <a:solidFill>
                  <a:srgbClr val="002060"/>
                </a:solidFill>
              </a:rPr>
              <a:t>datos</a:t>
            </a:r>
            <a:r>
              <a:rPr lang="eu-ES" sz="1600" dirty="0" smtClean="0">
                <a:solidFill>
                  <a:srgbClr val="002060"/>
                </a:solidFill>
              </a:rPr>
              <a:t> </a:t>
            </a:r>
            <a:r>
              <a:rPr lang="eu-ES" sz="1600" dirty="0" err="1" smtClean="0">
                <a:solidFill>
                  <a:srgbClr val="002060"/>
                </a:solidFill>
              </a:rPr>
              <a:t>registrales</a:t>
            </a:r>
            <a:endParaRPr lang="eu-ES" sz="1600" dirty="0" smtClean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 smtClean="0">
              <a:solidFill>
                <a:srgbClr val="002060"/>
              </a:solidFill>
            </a:endParaRPr>
          </a:p>
          <a:p>
            <a:pPr marL="990600" lvl="2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41425" y="1049148"/>
            <a:ext cx="950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Otros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errores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936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s-ES" b="1" dirty="0">
                <a:solidFill>
                  <a:srgbClr val="E46C0A"/>
                </a:solidFill>
                <a:effectLst>
                  <a:outerShdw dist="38096" dir="2700000">
                    <a:srgbClr val="000000"/>
                  </a:outerShdw>
                </a:effectLst>
              </a:rPr>
              <a:t/>
            </a:r>
            <a:br>
              <a:rPr lang="es-ES" b="1" dirty="0">
                <a:solidFill>
                  <a:srgbClr val="E46C0A"/>
                </a:solidFill>
                <a:effectLst>
                  <a:outerShdw dist="38096" dir="2700000">
                    <a:srgbClr val="000000"/>
                  </a:outerShdw>
                </a:effectLst>
              </a:rPr>
            </a:br>
            <a:endParaRPr lang="es-ES" dirty="0"/>
          </a:p>
        </p:txBody>
      </p:sp>
      <p:sp>
        <p:nvSpPr>
          <p:cNvPr id="4" name="AutoShape 2" descr="Resultado de imagen de DIRECCION REGISTROS ADMINISTRATIVOS"/>
          <p:cNvSpPr/>
          <p:nvPr/>
        </p:nvSpPr>
        <p:spPr>
          <a:xfrm>
            <a:off x="155576" y="-144466"/>
            <a:ext cx="304796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AutoShape 4" descr="Resultado de imagen de DIRECCION REGISTROS ADMINISTRATIVOS"/>
          <p:cNvSpPr/>
          <p:nvPr/>
        </p:nvSpPr>
        <p:spPr>
          <a:xfrm>
            <a:off x="307979" y="7936"/>
            <a:ext cx="304796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55841" y="538180"/>
            <a:ext cx="2628899" cy="201800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9 Rectángulo"/>
          <p:cNvSpPr/>
          <p:nvPr/>
        </p:nvSpPr>
        <p:spPr>
          <a:xfrm>
            <a:off x="4132130" y="2592615"/>
            <a:ext cx="4334976" cy="22159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1" dirty="0">
                <a:effectLst>
                  <a:outerShdw dist="38096" dir="2700000">
                    <a:srgbClr val="000000"/>
                  </a:outerShdw>
                </a:effectLst>
                <a:latin typeface="Calibri"/>
              </a:rPr>
              <a:t>MILA ESKER</a:t>
            </a:r>
          </a:p>
          <a:p>
            <a:pPr lvl="0" algn="l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b="1" kern="0" dirty="0">
              <a:effectLst>
                <a:outerShdw dist="38096" dir="2700000">
                  <a:srgbClr val="000000"/>
                </a:outerShdw>
              </a:effectLst>
              <a:latin typeface="Calibri"/>
            </a:endParaRPr>
          </a:p>
          <a:p>
            <a:pPr lvl="0" algn="l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u-ES" b="1" kern="0" dirty="0" smtClean="0">
                <a:effectLst>
                  <a:outerShdw dist="38096" dir="2700000">
                    <a:srgbClr val="000000"/>
                  </a:outerShdw>
                </a:effectLst>
                <a:latin typeface="Calibri"/>
              </a:rPr>
              <a:t>Aitor Mate Martinez</a:t>
            </a:r>
            <a:endParaRPr lang="es-ES" sz="1100" b="1" dirty="0">
              <a:effectLst>
                <a:outerShdw dist="38096" dir="2700000">
                  <a:srgbClr val="000000"/>
                </a:outerShdw>
              </a:effectLst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b="1" kern="0" dirty="0" err="1" smtClean="0">
                <a:effectLst>
                  <a:outerShdw dist="38096" dir="2700000">
                    <a:srgbClr val="000000"/>
                  </a:outerShdw>
                </a:effectLst>
                <a:latin typeface="Calibri"/>
                <a:hlinkClick r:id="rId3"/>
              </a:rPr>
              <a:t>a-mate@euskadi.eus</a:t>
            </a:r>
            <a:endParaRPr lang="es-ES" b="1" kern="0" dirty="0" smtClean="0">
              <a:effectLst>
                <a:outerShdw dist="38096" dir="2700000">
                  <a:srgbClr val="000000"/>
                </a:outerShdw>
              </a:effectLst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u-ES" b="1" kern="0" dirty="0" smtClean="0">
              <a:effectLst>
                <a:outerShdw dist="38096" dir="2700000">
                  <a:srgbClr val="000000"/>
                </a:outerShdw>
              </a:effectLst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u-ES" b="1" kern="0" dirty="0" smtClean="0">
                <a:effectLst>
                  <a:outerShdw dist="38096" dir="2700000">
                    <a:srgbClr val="000000"/>
                  </a:outerShdw>
                </a:effectLst>
                <a:latin typeface="Calibri"/>
                <a:hlinkClick r:id="rId4"/>
              </a:rPr>
              <a:t>elkarfun@euskadi.eus</a:t>
            </a:r>
            <a:endParaRPr lang="es-ES" sz="1050" b="1" i="0" u="none" strike="noStrike" kern="0" cap="none" spc="0" baseline="0" dirty="0">
              <a:solidFill>
                <a:srgbClr val="000000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42810" y="3651455"/>
            <a:ext cx="453637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82563" indent="-177800" algn="just">
              <a:buFont typeface="+mj-lt"/>
              <a:buAutoNum type="arabicPeriod"/>
              <a:tabLst>
                <a:tab pos="3490913" algn="r"/>
              </a:tabLst>
            </a:pP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Protectorado de </a:t>
            </a:r>
            <a:r>
              <a:rPr lang="es-ES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Fundaciones y Asociaciones de Utilidad Pública 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País Vasco: funciones y obligaciones.</a:t>
            </a:r>
          </a:p>
          <a:p>
            <a:pPr marL="182563" indent="-177800" algn="just">
              <a:buFont typeface="+mj-lt"/>
              <a:buAutoNum type="arabicPeriod"/>
              <a:tabLst>
                <a:tab pos="3490913" algn="r"/>
              </a:tabLst>
            </a:pP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Rendición de cuentas anuales de las Entidades sin Fines Lucrativos.</a:t>
            </a:r>
          </a:p>
          <a:p>
            <a:pPr marL="182563" indent="-177800" algn="just">
              <a:buFont typeface="+mj-lt"/>
              <a:buAutoNum type="arabicPeriod"/>
              <a:tabLst>
                <a:tab pos="3490913" algn="r"/>
              </a:tabLst>
            </a:pP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Problemática habitual en la rendición de cuentas.</a:t>
            </a:r>
          </a:p>
          <a:p>
            <a:pPr marL="182563" indent="-177800" algn="just">
              <a:buFont typeface="+mj-lt"/>
              <a:buAutoNum type="arabicPeriod"/>
              <a:tabLst>
                <a:tab pos="3490913" algn="r"/>
              </a:tabLst>
            </a:pPr>
            <a:r>
              <a:rPr lang="es-ES" sz="16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Respuesta </a:t>
            </a:r>
            <a:r>
              <a:rPr lang="es-E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dudas y preguntas.</a:t>
            </a:r>
          </a:p>
        </p:txBody>
      </p:sp>
    </p:spTree>
    <p:extLst>
      <p:ext uri="{BB962C8B-B14F-4D97-AF65-F5344CB8AC3E}">
        <p14:creationId xmlns:p14="http://schemas.microsoft.com/office/powerpoint/2010/main" val="2482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65113" indent="-265113"/>
            <a:r>
              <a:rPr lang="es-ES" sz="1600" b="1" dirty="0">
                <a:solidFill>
                  <a:srgbClr val="0070C0"/>
                </a:solidFill>
                <a:latin typeface="+mj-lt"/>
              </a:rPr>
              <a:t>1. PROTECTORADO DE FUNDACIONES DEL PAÍS VASCO: FUNCIONES Y OBLIGACIONES</a:t>
            </a:r>
          </a:p>
        </p:txBody>
      </p:sp>
      <p:sp>
        <p:nvSpPr>
          <p:cNvPr id="3" name="2 Marcador de contenido"/>
          <p:cNvSpPr txBox="1">
            <a:spLocks/>
          </p:cNvSpPr>
          <p:nvPr/>
        </p:nvSpPr>
        <p:spPr>
          <a:xfrm>
            <a:off x="1863616" y="2182442"/>
            <a:ext cx="8403811" cy="3424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500" dirty="0">
              <a:solidFill>
                <a:srgbClr val="002060"/>
              </a:solidFill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Funciones </a:t>
            </a:r>
            <a:r>
              <a:rPr lang="es-ES" sz="2500" kern="0" dirty="0">
                <a:solidFill>
                  <a:srgbClr val="002060"/>
                </a:solidFill>
              </a:rPr>
              <a:t>de apoyo, impulso y asesoramiento</a:t>
            </a:r>
            <a:endParaRPr lang="es-ES" sz="2500" dirty="0">
              <a:solidFill>
                <a:srgbClr val="002060"/>
              </a:solidFill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Funciones de actuación sobre el Patronato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Funciones de intervención en las actividades y fines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500" dirty="0">
              <a:solidFill>
                <a:srgbClr val="002060"/>
              </a:solidFill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500" dirty="0">
                <a:solidFill>
                  <a:srgbClr val="002060"/>
                </a:solidFill>
              </a:rPr>
              <a:t>	Funciones de intervención área económica</a:t>
            </a:r>
          </a:p>
        </p:txBody>
      </p:sp>
      <p:sp>
        <p:nvSpPr>
          <p:cNvPr id="6" name="2 Estrella de 5 puntas"/>
          <p:cNvSpPr/>
          <p:nvPr/>
        </p:nvSpPr>
        <p:spPr>
          <a:xfrm>
            <a:off x="2091644" y="2558267"/>
            <a:ext cx="584261" cy="4697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2 Estrella de 5 puntas"/>
          <p:cNvSpPr/>
          <p:nvPr/>
        </p:nvSpPr>
        <p:spPr>
          <a:xfrm>
            <a:off x="2091644" y="3330445"/>
            <a:ext cx="584261" cy="4697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2 Estrella de 5 puntas"/>
          <p:cNvSpPr/>
          <p:nvPr/>
        </p:nvSpPr>
        <p:spPr>
          <a:xfrm>
            <a:off x="2091644" y="4075191"/>
            <a:ext cx="584261" cy="4697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2 Estrella de 5 puntas"/>
          <p:cNvSpPr/>
          <p:nvPr/>
        </p:nvSpPr>
        <p:spPr>
          <a:xfrm>
            <a:off x="2091644" y="4829081"/>
            <a:ext cx="584261" cy="46978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6" y="1295109"/>
            <a:ext cx="10131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Protectorado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fundaciones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tiene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4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funciones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: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467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6 Elipse"/>
          <p:cNvSpPr/>
          <p:nvPr/>
        </p:nvSpPr>
        <p:spPr>
          <a:xfrm>
            <a:off x="1061291" y="1850068"/>
            <a:ext cx="9607138" cy="3718430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1304735" y="2049590"/>
            <a:ext cx="9120249" cy="33193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dirty="0">
              <a:solidFill>
                <a:srgbClr val="002060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ASESORA: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Fundaciones en proceso de inscripción: normativa, tramitación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Fundaciones inscritas: </a:t>
            </a:r>
            <a:r>
              <a:rPr lang="es-ES" sz="2200" dirty="0" smtClean="0">
                <a:solidFill>
                  <a:srgbClr val="002060"/>
                </a:solidFill>
              </a:rPr>
              <a:t>Asesoramiento en régimen </a:t>
            </a:r>
            <a:r>
              <a:rPr lang="es-ES" sz="2200" dirty="0">
                <a:solidFill>
                  <a:srgbClr val="002060"/>
                </a:solidFill>
              </a:rPr>
              <a:t>jurídico, económico-financiero y </a:t>
            </a:r>
            <a:r>
              <a:rPr lang="es-ES" sz="2200" dirty="0" smtClean="0">
                <a:solidFill>
                  <a:srgbClr val="002060"/>
                </a:solidFill>
              </a:rPr>
              <a:t>contable</a:t>
            </a:r>
            <a:endParaRPr lang="es-ES" sz="2200" dirty="0">
              <a:solidFill>
                <a:srgbClr val="002060"/>
              </a:solidFill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dirty="0">
              <a:solidFill>
                <a:srgbClr val="002060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PROMUEVE PUBLICACIONES </a:t>
            </a:r>
            <a:r>
              <a:rPr lang="es-ES" sz="2200">
                <a:solidFill>
                  <a:srgbClr val="002060"/>
                </a:solidFill>
              </a:rPr>
              <a:t>Y </a:t>
            </a:r>
            <a:r>
              <a:rPr lang="es-ES" sz="2200" smtClean="0">
                <a:solidFill>
                  <a:srgbClr val="002060"/>
                </a:solidFill>
              </a:rPr>
              <a:t>ESTUDIOS ESTADÍSTICOS</a:t>
            </a:r>
            <a:endParaRPr lang="es-ES" sz="2200" dirty="0">
              <a:solidFill>
                <a:srgbClr val="002060"/>
              </a:solidFill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200" dirty="0">
                <a:solidFill>
                  <a:srgbClr val="002060"/>
                </a:solidFill>
              </a:rPr>
              <a:t>DIFUNDE LA EXISTENCIA Y ACTIVIDADES DE LAS FUNDACIONES VASCAS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Protectorado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apoya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impulsa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y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asesora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588565" y="20805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1. PROTECTORADO DE FUNDACIONES DEL PAÍS VASCO: FUNCIONES Y OBLIGACIONES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379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 Llamada de flecha hacia abajo"/>
          <p:cNvSpPr/>
          <p:nvPr/>
        </p:nvSpPr>
        <p:spPr>
          <a:xfrm>
            <a:off x="1132395" y="2994076"/>
            <a:ext cx="6244350" cy="120987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25000"/>
              <a:gd name="f8" fmla="val 64977"/>
              <a:gd name="f9" fmla="+- 0 0 -270"/>
              <a:gd name="f10" fmla="+- 0 0 -90"/>
              <a:gd name="f11" fmla="abs f3"/>
              <a:gd name="f12" fmla="abs f4"/>
              <a:gd name="f13" fmla="abs f5"/>
              <a:gd name="f14" fmla="*/ f9 f0 1"/>
              <a:gd name="f15" fmla="*/ f10 f0 1"/>
              <a:gd name="f16" fmla="?: f11 f3 1"/>
              <a:gd name="f17" fmla="?: f12 f4 1"/>
              <a:gd name="f18" fmla="?: f13 f5 1"/>
              <a:gd name="f19" fmla="*/ f14 1 f2"/>
              <a:gd name="f20" fmla="*/ f15 1 f2"/>
              <a:gd name="f21" fmla="*/ f16 1 21600"/>
              <a:gd name="f22" fmla="*/ f17 1 21600"/>
              <a:gd name="f23" fmla="*/ 21600 f16 1"/>
              <a:gd name="f24" fmla="*/ 21600 f17 1"/>
              <a:gd name="f25" fmla="+- f19 0 f1"/>
              <a:gd name="f26" fmla="+- f20 0 f1"/>
              <a:gd name="f27" fmla="min f22 f21"/>
              <a:gd name="f28" fmla="*/ f23 1 f18"/>
              <a:gd name="f29" fmla="*/ f24 1 f18"/>
              <a:gd name="f30" fmla="val f28"/>
              <a:gd name="f31" fmla="val f29"/>
              <a:gd name="f32" fmla="*/ f6 f27 1"/>
              <a:gd name="f33" fmla="+- f31 0 f6"/>
              <a:gd name="f34" fmla="+- f30 0 f6"/>
              <a:gd name="f35" fmla="*/ f30 f27 1"/>
              <a:gd name="f36" fmla="*/ f31 f27 1"/>
              <a:gd name="f37" fmla="*/ f34 1 2"/>
              <a:gd name="f38" fmla="min f34 f33"/>
              <a:gd name="f39" fmla="*/ f33 f8 1"/>
              <a:gd name="f40" fmla="+- f6 f37 0"/>
              <a:gd name="f41" fmla="*/ f38 f7 1"/>
              <a:gd name="f42" fmla="*/ f39 1 100000"/>
              <a:gd name="f43" fmla="*/ f41 1 100000"/>
              <a:gd name="f44" fmla="*/ f41 1 200000"/>
              <a:gd name="f45" fmla="*/ f42 1 2"/>
              <a:gd name="f46" fmla="*/ f42 f27 1"/>
              <a:gd name="f47" fmla="*/ f40 f27 1"/>
              <a:gd name="f48" fmla="+- f40 0 f43"/>
              <a:gd name="f49" fmla="+- f40 0 f44"/>
              <a:gd name="f50" fmla="+- f40 f44 0"/>
              <a:gd name="f51" fmla="+- f40 f43 0"/>
              <a:gd name="f52" fmla="+- f31 0 f43"/>
              <a:gd name="f53" fmla="*/ f45 f27 1"/>
              <a:gd name="f54" fmla="*/ f50 f27 1"/>
              <a:gd name="f55" fmla="*/ f52 f27 1"/>
              <a:gd name="f56" fmla="*/ f51 f27 1"/>
              <a:gd name="f57" fmla="*/ f48 f27 1"/>
              <a:gd name="f58" fmla="*/ f49 f2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5">
                <a:pos x="f32" y="f53"/>
              </a:cxn>
              <a:cxn ang="f26">
                <a:pos x="f35" y="f53"/>
              </a:cxn>
            </a:cxnLst>
            <a:rect l="f32" t="f32" r="f35" b="f46"/>
            <a:pathLst>
              <a:path>
                <a:moveTo>
                  <a:pt x="f32" y="f32"/>
                </a:moveTo>
                <a:lnTo>
                  <a:pt x="f35" y="f32"/>
                </a:lnTo>
                <a:lnTo>
                  <a:pt x="f35" y="f46"/>
                </a:lnTo>
                <a:lnTo>
                  <a:pt x="f54" y="f46"/>
                </a:lnTo>
                <a:lnTo>
                  <a:pt x="f54" y="f55"/>
                </a:lnTo>
                <a:lnTo>
                  <a:pt x="f56" y="f55"/>
                </a:lnTo>
                <a:lnTo>
                  <a:pt x="f47" y="f36"/>
                </a:lnTo>
                <a:lnTo>
                  <a:pt x="f57" y="f55"/>
                </a:lnTo>
                <a:lnTo>
                  <a:pt x="f58" y="f55"/>
                </a:lnTo>
                <a:lnTo>
                  <a:pt x="f58" y="f46"/>
                </a:lnTo>
                <a:lnTo>
                  <a:pt x="f32" y="f46"/>
                </a:lnTo>
                <a:close/>
              </a:path>
            </a:pathLst>
          </a:cu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PRESENTACIÓN RENDICIÓN DE CUENTAS </a:t>
            </a:r>
            <a:r>
              <a:rPr lang="es-ES" sz="1800" dirty="0">
                <a:solidFill>
                  <a:schemeClr val="bg1"/>
                </a:solidFill>
                <a:latin typeface="Calibri"/>
              </a:rPr>
              <a:t>ANUALES</a:t>
            </a: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dirty="0">
              <a:solidFill>
                <a:schemeClr val="bg1"/>
              </a:solidFill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1800" b="0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4" name="5 Rectángulo"/>
          <p:cNvSpPr/>
          <p:nvPr/>
        </p:nvSpPr>
        <p:spPr>
          <a:xfrm>
            <a:off x="1132395" y="4348765"/>
            <a:ext cx="3008782" cy="1383820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DESTINO 70% INGRESOS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A LOS FINES</a:t>
            </a:r>
          </a:p>
        </p:txBody>
      </p:sp>
      <p:sp>
        <p:nvSpPr>
          <p:cNvPr id="5" name="6 Rectángulo"/>
          <p:cNvSpPr/>
          <p:nvPr/>
        </p:nvSpPr>
        <p:spPr>
          <a:xfrm>
            <a:off x="4378568" y="4340857"/>
            <a:ext cx="2998177" cy="1391728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GASTOS DE ADMINISTRACIÓN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Cantidad no superior al 5% de fondos propios o el 20% de ingresos de la cuenta de </a:t>
            </a:r>
            <a:r>
              <a:rPr lang="es-ES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resultados</a:t>
            </a:r>
            <a:endParaRPr lang="es-E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7950544" y="2994076"/>
            <a:ext cx="3180753" cy="13400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182563" algn="just">
              <a:buClr>
                <a:srgbClr val="002060"/>
              </a:buClr>
            </a:pPr>
            <a:endParaRPr lang="es-ES" sz="1800" dirty="0">
              <a:solidFill>
                <a:srgbClr val="002060"/>
              </a:solidFill>
            </a:endParaRPr>
          </a:p>
          <a:p>
            <a:pPr marL="265113" indent="-182563" algn="just">
              <a:buClr>
                <a:srgbClr val="002060"/>
              </a:buClr>
            </a:pPr>
            <a:r>
              <a:rPr lang="es-ES" sz="1800" dirty="0">
                <a:solidFill>
                  <a:srgbClr val="002060"/>
                </a:solidFill>
              </a:rPr>
              <a:t>Adecuación formal</a:t>
            </a:r>
          </a:p>
          <a:p>
            <a:pPr marL="265113" indent="-182563" algn="just">
              <a:buClr>
                <a:srgbClr val="002060"/>
              </a:buClr>
            </a:pPr>
            <a:r>
              <a:rPr lang="es-ES" sz="1800" dirty="0">
                <a:solidFill>
                  <a:srgbClr val="002060"/>
                </a:solidFill>
              </a:rPr>
              <a:t>Comprobaciones materiales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627892" y="138010"/>
            <a:ext cx="10953913" cy="658198"/>
          </a:xfrm>
        </p:spPr>
        <p:txBody>
          <a:bodyPr/>
          <a:lstStyle/>
          <a:p>
            <a:pPr marL="265113" indent="-265113"/>
            <a:r>
              <a:rPr lang="es-ES" sz="1600" b="1" dirty="0">
                <a:solidFill>
                  <a:srgbClr val="0070C0"/>
                </a:solidFill>
                <a:latin typeface="+mj-lt"/>
              </a:rPr>
              <a:t>1. PROTECTORADO DE FUNDACIONES DEL PAÍS VASCO: FUNCIONES Y OBLIGACIONES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305844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2060"/>
                </a:solidFill>
                <a:latin typeface="+mj-lt"/>
              </a:rPr>
              <a:t>El </a:t>
            </a:r>
            <a:r>
              <a:rPr lang="es-ES" sz="3200" b="1" dirty="0" smtClean="0">
                <a:solidFill>
                  <a:srgbClr val="002060"/>
                </a:solidFill>
                <a:latin typeface="+mj-lt"/>
              </a:rPr>
              <a:t>Protectorado vela por el cumplimiento de los fines fundacionales. Para ello, analiza las Cuentas Anuales.</a:t>
            </a:r>
          </a:p>
        </p:txBody>
      </p:sp>
    </p:spTree>
    <p:extLst>
      <p:ext uri="{BB962C8B-B14F-4D97-AF65-F5344CB8AC3E}">
        <p14:creationId xmlns:p14="http://schemas.microsoft.com/office/powerpoint/2010/main" val="371108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Rectángulo"/>
          <p:cNvSpPr/>
          <p:nvPr/>
        </p:nvSpPr>
        <p:spPr>
          <a:xfrm>
            <a:off x="1204546" y="2360210"/>
            <a:ext cx="9662746" cy="858864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" sz="1600" dirty="0">
                <a:solidFill>
                  <a:srgbClr val="FFFFFF"/>
                </a:solidFill>
                <a:latin typeface="Calibri"/>
              </a:rPr>
              <a:t>FORMULACIÓN DE LAS CUENTAS ANUALES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QUÍEN: Presidente/a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salvo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que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en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los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estatutos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se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indique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otra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persona</a:t>
            </a:r>
            <a:endParaRPr lang="eu-ES" sz="1600" dirty="0" smtClean="0">
              <a:solidFill>
                <a:srgbClr val="FFFFFF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CUANDO: Plazo de 6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meses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desde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cierre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para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fundaciones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no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auditadas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(3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meses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desde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cierre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para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auditadas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)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5 Rectángulo"/>
          <p:cNvSpPr/>
          <p:nvPr/>
        </p:nvSpPr>
        <p:spPr>
          <a:xfrm>
            <a:off x="1204546" y="3843357"/>
            <a:ext cx="9662746" cy="797990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6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APROBACIÓN DE LAS CUENTAS ANUALES</a:t>
            </a:r>
          </a:p>
          <a:p>
            <a:pPr marR="0" lvl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QUIÉN: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Patronato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  <a:p>
            <a:pPr marR="0" lvl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CUANDO: Plazo 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de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seis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meses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desde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el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cierre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del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ejercicio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204546" y="5221510"/>
            <a:ext cx="9662746" cy="634264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" sz="1600" dirty="0">
                <a:solidFill>
                  <a:srgbClr val="FFFFFF"/>
                </a:solidFill>
                <a:latin typeface="Calibri"/>
              </a:rPr>
              <a:t>PRESENTACIÓN EN EL REGISTRO DE FUNDACIONES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CUANDO: Plazo 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de un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mes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desde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la </a:t>
            </a:r>
            <a:r>
              <a:rPr lang="eu-ES" sz="1600" dirty="0" err="1">
                <a:solidFill>
                  <a:srgbClr val="FFFFFF"/>
                </a:solidFill>
                <a:latin typeface="Calibri"/>
              </a:rPr>
              <a:t>aprobación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" name="Flecha abajo 6"/>
          <p:cNvSpPr/>
          <p:nvPr/>
        </p:nvSpPr>
        <p:spPr>
          <a:xfrm>
            <a:off x="5674731" y="3354673"/>
            <a:ext cx="722376" cy="376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abajo 7"/>
          <p:cNvSpPr/>
          <p:nvPr/>
        </p:nvSpPr>
        <p:spPr>
          <a:xfrm>
            <a:off x="5674731" y="4753824"/>
            <a:ext cx="722376" cy="372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Quién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y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cuándo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formula,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aprueba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y presenta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las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Cuentas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Anuales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una Fundación?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40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Rectángulo"/>
          <p:cNvSpPr/>
          <p:nvPr/>
        </p:nvSpPr>
        <p:spPr>
          <a:xfrm>
            <a:off x="1268856" y="2955678"/>
            <a:ext cx="9662746" cy="797990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16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APROBACIÓN DE LAS CUENTAS ANUALES</a:t>
            </a:r>
          </a:p>
          <a:p>
            <a:pPr marR="0" lvl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QUIÉN: 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ASAMBLEA GENERAL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204546" y="4849091"/>
            <a:ext cx="9662746" cy="1006683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" sz="1600" dirty="0">
                <a:solidFill>
                  <a:srgbClr val="FFFFFF"/>
                </a:solidFill>
                <a:latin typeface="Calibri"/>
              </a:rPr>
              <a:t>PRESENTACIÓN EN EL REGISTRO </a:t>
            </a:r>
            <a:r>
              <a:rPr lang="es-ES" sz="1600">
                <a:solidFill>
                  <a:srgbClr val="FFFFFF"/>
                </a:solidFill>
                <a:latin typeface="Calibri"/>
              </a:rPr>
              <a:t>DE </a:t>
            </a:r>
            <a:r>
              <a:rPr lang="es-ES" sz="1600" smtClean="0">
                <a:solidFill>
                  <a:srgbClr val="FFFFFF"/>
                </a:solidFill>
                <a:latin typeface="Calibri"/>
              </a:rPr>
              <a:t>ASOCIACIONES</a:t>
            </a:r>
            <a:endParaRPr lang="es-ES" sz="1600" dirty="0">
              <a:solidFill>
                <a:srgbClr val="FFFFFF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CUANDO: Plazo </a:t>
            </a:r>
            <a:r>
              <a:rPr lang="eu-ES" sz="1600" dirty="0">
                <a:solidFill>
                  <a:srgbClr val="FFFFFF"/>
                </a:solidFill>
                <a:latin typeface="Calibri"/>
              </a:rPr>
              <a:t>de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seis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meses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desde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la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finalización</a:t>
            </a:r>
            <a:r>
              <a:rPr lang="eu-ES" sz="1600" dirty="0" smtClean="0">
                <a:solidFill>
                  <a:srgbClr val="FFFFFF"/>
                </a:solidFill>
                <a:latin typeface="Calibri"/>
              </a:rPr>
              <a:t>  del </a:t>
            </a:r>
            <a:r>
              <a:rPr lang="eu-ES" sz="1600" dirty="0" err="1" smtClean="0">
                <a:solidFill>
                  <a:srgbClr val="FFFFFF"/>
                </a:solidFill>
                <a:latin typeface="Calibri"/>
              </a:rPr>
              <a:t>ejercicio</a:t>
            </a:r>
            <a:endParaRPr lang="eu-ES" sz="1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" name="Flecha abajo 6"/>
          <p:cNvSpPr/>
          <p:nvPr/>
        </p:nvSpPr>
        <p:spPr>
          <a:xfrm>
            <a:off x="5674731" y="2454963"/>
            <a:ext cx="722376" cy="376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abajo 7"/>
          <p:cNvSpPr/>
          <p:nvPr/>
        </p:nvSpPr>
        <p:spPr>
          <a:xfrm>
            <a:off x="5674731" y="4299012"/>
            <a:ext cx="722376" cy="372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Quién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aprueba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y presenta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las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Cuentas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Anuales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una Asociación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Utilidad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Pública?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929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627892" y="2662334"/>
            <a:ext cx="11029919" cy="2138266"/>
          </a:xfrm>
          <a:prstGeom prst="rect">
            <a:avLst/>
          </a:prstGeom>
          <a:noFill/>
          <a:ln w="25400">
            <a:noFill/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>
                <a:solidFill>
                  <a:srgbClr val="002060"/>
                </a:solidFill>
              </a:rPr>
              <a:t>Formulario de balance y cuenta de resultados</a:t>
            </a:r>
            <a:r>
              <a:rPr lang="es-ES" sz="1600" dirty="0">
                <a:solidFill>
                  <a:srgbClr val="002060"/>
                </a:solidFill>
              </a:rPr>
              <a:t>: modelo establecido en la Orden de 12 de abril de 2018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u="sng" dirty="0">
                <a:solidFill>
                  <a:srgbClr val="002060"/>
                </a:solidFill>
              </a:rPr>
              <a:t>Memoria</a:t>
            </a:r>
            <a:r>
              <a:rPr lang="eu-ES" sz="1600" dirty="0">
                <a:solidFill>
                  <a:srgbClr val="002060"/>
                </a:solidFill>
              </a:rPr>
              <a:t>: de </a:t>
            </a:r>
            <a:r>
              <a:rPr lang="eu-ES" sz="1600" dirty="0" err="1">
                <a:solidFill>
                  <a:srgbClr val="002060"/>
                </a:solidFill>
              </a:rPr>
              <a:t>acuerdo</a:t>
            </a:r>
            <a:r>
              <a:rPr lang="eu-ES" sz="1600" dirty="0">
                <a:solidFill>
                  <a:srgbClr val="002060"/>
                </a:solidFill>
              </a:rPr>
              <a:t> a lo </a:t>
            </a:r>
            <a:r>
              <a:rPr lang="eu-ES" sz="1600" dirty="0" err="1">
                <a:solidFill>
                  <a:srgbClr val="002060"/>
                </a:solidFill>
              </a:rPr>
              <a:t>establecido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</a:t>
            </a:r>
            <a:r>
              <a:rPr lang="eu-ES" sz="1600" dirty="0">
                <a:solidFill>
                  <a:srgbClr val="002060"/>
                </a:solidFill>
              </a:rPr>
              <a:t> el Plan General de </a:t>
            </a:r>
            <a:r>
              <a:rPr lang="eu-ES" sz="1600" dirty="0" err="1">
                <a:solidFill>
                  <a:srgbClr val="002060"/>
                </a:solidFill>
              </a:rPr>
              <a:t>Contabilidad</a:t>
            </a:r>
            <a:r>
              <a:rPr lang="eu-ES" sz="1600" dirty="0">
                <a:solidFill>
                  <a:srgbClr val="002060"/>
                </a:solidFill>
              </a:rPr>
              <a:t> de </a:t>
            </a:r>
            <a:r>
              <a:rPr lang="eu-ES" sz="1600" dirty="0" err="1">
                <a:solidFill>
                  <a:srgbClr val="002060"/>
                </a:solidFill>
              </a:rPr>
              <a:t>las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Entidades</a:t>
            </a:r>
            <a:r>
              <a:rPr lang="eu-ES" sz="1600" dirty="0">
                <a:solidFill>
                  <a:srgbClr val="002060"/>
                </a:solidFill>
              </a:rPr>
              <a:t> sin </a:t>
            </a:r>
            <a:r>
              <a:rPr lang="eu-ES" sz="1600" dirty="0" err="1">
                <a:solidFill>
                  <a:srgbClr val="002060"/>
                </a:solidFill>
              </a:rPr>
              <a:t>Fines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Lucrativos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</a:rPr>
              <a:t>Certificado </a:t>
            </a:r>
            <a:r>
              <a:rPr lang="es-ES" sz="1600" u="sng" dirty="0">
                <a:solidFill>
                  <a:srgbClr val="002060"/>
                </a:solidFill>
              </a:rPr>
              <a:t>de aprobación de las cuentas anuales</a:t>
            </a:r>
            <a:r>
              <a:rPr lang="es-ES" sz="1600" dirty="0">
                <a:solidFill>
                  <a:srgbClr val="002060"/>
                </a:solidFill>
              </a:rPr>
              <a:t>: contenido mínimo del artículo 27.3 del Decreto 115/2019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>
                <a:solidFill>
                  <a:srgbClr val="002060"/>
                </a:solidFill>
              </a:rPr>
              <a:t>Certificado de datos registrales actualizado</a:t>
            </a:r>
            <a:r>
              <a:rPr lang="es-ES" sz="1600" dirty="0">
                <a:solidFill>
                  <a:srgbClr val="002060"/>
                </a:solidFill>
              </a:rPr>
              <a:t>: modelo en </a:t>
            </a:r>
            <a:r>
              <a:rPr lang="es-ES" sz="1600" dirty="0">
                <a:solidFill>
                  <a:srgbClr val="002060"/>
                </a:solidFill>
                <a:hlinkClick r:id="rId2"/>
              </a:rPr>
              <a:t>www.euskadi.eus/registros</a:t>
            </a:r>
            <a:r>
              <a:rPr lang="es-ES" sz="1600" dirty="0">
                <a:solidFill>
                  <a:srgbClr val="002060"/>
                </a:solidFill>
              </a:rPr>
              <a:t> (artículo 33 del Decreto 115/2019 y artículo 34.2 de la Ley 9/2016</a:t>
            </a:r>
            <a:r>
              <a:rPr lang="es-ES" sz="1600" dirty="0" smtClean="0">
                <a:solidFill>
                  <a:srgbClr val="002060"/>
                </a:solidFill>
              </a:rPr>
              <a:t>)</a:t>
            </a: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4" name="5 Rectángulo"/>
          <p:cNvSpPr/>
          <p:nvPr/>
        </p:nvSpPr>
        <p:spPr>
          <a:xfrm>
            <a:off x="1440767" y="5008301"/>
            <a:ext cx="9249508" cy="623287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800" b="1" dirty="0" smtClean="0">
                <a:solidFill>
                  <a:srgbClr val="FFFFFF"/>
                </a:solidFill>
                <a:latin typeface="Calibri"/>
              </a:rPr>
              <a:t>TODOS LOS DOCUMENTOS DEBEN FIRMARSE </a:t>
            </a:r>
            <a:r>
              <a:rPr lang="eu-ES" sz="1800" b="1" dirty="0">
                <a:solidFill>
                  <a:srgbClr val="FFFFFF"/>
                </a:solidFill>
                <a:latin typeface="Calibri"/>
              </a:rPr>
              <a:t>ELECTRÓNICAMENTE POR PRESIDENTE/A Y SECRETARIO/A DEL </a:t>
            </a:r>
            <a:r>
              <a:rPr lang="eu-ES" sz="1800" b="1" dirty="0" smtClean="0">
                <a:solidFill>
                  <a:srgbClr val="FFFFFF"/>
                </a:solidFill>
                <a:latin typeface="Calibri"/>
              </a:rPr>
              <a:t>PATRONATO (</a:t>
            </a:r>
            <a:r>
              <a:rPr lang="eu-ES" sz="1800" b="1" dirty="0" err="1" smtClean="0">
                <a:solidFill>
                  <a:srgbClr val="FFFFFF"/>
                </a:solidFill>
                <a:latin typeface="Calibri"/>
              </a:rPr>
              <a:t>salvo</a:t>
            </a:r>
            <a:r>
              <a:rPr lang="eu-ES" sz="1800" b="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eu-ES" sz="1800" b="1" dirty="0">
                <a:solidFill>
                  <a:srgbClr val="FFFFFF"/>
                </a:solidFill>
                <a:latin typeface="Calibri"/>
              </a:rPr>
              <a:t>informe de </a:t>
            </a:r>
            <a:r>
              <a:rPr lang="eu-ES" sz="1800" b="1" dirty="0" err="1">
                <a:solidFill>
                  <a:srgbClr val="FFFFFF"/>
                </a:solidFill>
                <a:latin typeface="Calibri"/>
              </a:rPr>
              <a:t>auditoría</a:t>
            </a:r>
            <a:r>
              <a:rPr lang="eu-ES" sz="1800" b="1" dirty="0">
                <a:solidFill>
                  <a:srgbClr val="FFFFFF"/>
                </a:solidFill>
                <a:latin typeface="Calibri"/>
              </a:rPr>
              <a:t>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Todas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las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fundaciones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deben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presentar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4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documentos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para la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rendición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cuentas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510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627892" y="2662334"/>
            <a:ext cx="11176181" cy="2138266"/>
          </a:xfrm>
          <a:prstGeom prst="rect">
            <a:avLst/>
          </a:prstGeom>
          <a:noFill/>
          <a:ln w="25400">
            <a:noFill/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>
                <a:solidFill>
                  <a:srgbClr val="002060"/>
                </a:solidFill>
              </a:rPr>
              <a:t>Formulario de balance y cuenta de resultados</a:t>
            </a:r>
            <a:r>
              <a:rPr lang="es-ES" sz="1600" dirty="0">
                <a:solidFill>
                  <a:srgbClr val="002060"/>
                </a:solidFill>
              </a:rPr>
              <a:t>: modelo establecido en la Orden de 12 de abril de 2018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u-ES" sz="1600" u="sng" dirty="0">
                <a:solidFill>
                  <a:srgbClr val="002060"/>
                </a:solidFill>
              </a:rPr>
              <a:t>Memoria</a:t>
            </a:r>
            <a:r>
              <a:rPr lang="eu-ES" sz="1600" dirty="0">
                <a:solidFill>
                  <a:srgbClr val="002060"/>
                </a:solidFill>
              </a:rPr>
              <a:t>: de </a:t>
            </a:r>
            <a:r>
              <a:rPr lang="eu-ES" sz="1600" dirty="0" err="1">
                <a:solidFill>
                  <a:srgbClr val="002060"/>
                </a:solidFill>
              </a:rPr>
              <a:t>acuerdo</a:t>
            </a:r>
            <a:r>
              <a:rPr lang="eu-ES" sz="1600" dirty="0">
                <a:solidFill>
                  <a:srgbClr val="002060"/>
                </a:solidFill>
              </a:rPr>
              <a:t> a lo </a:t>
            </a:r>
            <a:r>
              <a:rPr lang="eu-ES" sz="1600" dirty="0" err="1">
                <a:solidFill>
                  <a:srgbClr val="002060"/>
                </a:solidFill>
              </a:rPr>
              <a:t>establecido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</a:t>
            </a:r>
            <a:r>
              <a:rPr lang="eu-ES" sz="1600" dirty="0">
                <a:solidFill>
                  <a:srgbClr val="002060"/>
                </a:solidFill>
              </a:rPr>
              <a:t> el Plan General de </a:t>
            </a:r>
            <a:r>
              <a:rPr lang="eu-ES" sz="1600" dirty="0" err="1">
                <a:solidFill>
                  <a:srgbClr val="002060"/>
                </a:solidFill>
              </a:rPr>
              <a:t>Contabilidad</a:t>
            </a:r>
            <a:r>
              <a:rPr lang="eu-ES" sz="1600" dirty="0">
                <a:solidFill>
                  <a:srgbClr val="002060"/>
                </a:solidFill>
              </a:rPr>
              <a:t> de </a:t>
            </a:r>
            <a:r>
              <a:rPr lang="eu-ES" sz="1600" dirty="0" err="1">
                <a:solidFill>
                  <a:srgbClr val="002060"/>
                </a:solidFill>
              </a:rPr>
              <a:t>las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Entidades</a:t>
            </a:r>
            <a:r>
              <a:rPr lang="eu-ES" sz="1600" dirty="0">
                <a:solidFill>
                  <a:srgbClr val="002060"/>
                </a:solidFill>
              </a:rPr>
              <a:t> sin </a:t>
            </a:r>
            <a:r>
              <a:rPr lang="eu-ES" sz="1600" dirty="0" err="1">
                <a:solidFill>
                  <a:srgbClr val="002060"/>
                </a:solidFill>
              </a:rPr>
              <a:t>Fines</a:t>
            </a:r>
            <a:r>
              <a:rPr lang="eu-ES" sz="1600" dirty="0">
                <a:solidFill>
                  <a:srgbClr val="002060"/>
                </a:solidFill>
              </a:rPr>
              <a:t> </a:t>
            </a:r>
            <a:r>
              <a:rPr lang="eu-ES" sz="1600" dirty="0" err="1">
                <a:solidFill>
                  <a:srgbClr val="002060"/>
                </a:solidFill>
              </a:rPr>
              <a:t>Lucrativos</a:t>
            </a:r>
            <a:endParaRPr lang="eu-ES" sz="1600" dirty="0">
              <a:solidFill>
                <a:srgbClr val="002060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</a:rPr>
              <a:t>Acta o </a:t>
            </a:r>
            <a:r>
              <a:rPr lang="es-ES" sz="1600" u="sng" dirty="0" err="1">
                <a:solidFill>
                  <a:srgbClr val="002060"/>
                </a:solidFill>
              </a:rPr>
              <a:t>c</a:t>
            </a:r>
            <a:r>
              <a:rPr lang="es-ES" sz="1600" u="sng" dirty="0" err="1" smtClean="0">
                <a:solidFill>
                  <a:srgbClr val="002060"/>
                </a:solidFill>
              </a:rPr>
              <a:t>ertificacióndo</a:t>
            </a:r>
            <a:r>
              <a:rPr lang="es-ES" sz="1600" u="sng" dirty="0" smtClean="0">
                <a:solidFill>
                  <a:srgbClr val="002060"/>
                </a:solidFill>
              </a:rPr>
              <a:t> </a:t>
            </a:r>
            <a:r>
              <a:rPr lang="es-ES" sz="1600" u="sng" dirty="0">
                <a:solidFill>
                  <a:srgbClr val="002060"/>
                </a:solidFill>
              </a:rPr>
              <a:t>de aprobación de las cuentas </a:t>
            </a:r>
            <a:r>
              <a:rPr lang="es-ES" sz="1600" u="sng" dirty="0" smtClean="0">
                <a:solidFill>
                  <a:srgbClr val="002060"/>
                </a:solidFill>
              </a:rPr>
              <a:t>anuales por la Asamblea General</a:t>
            </a:r>
            <a:r>
              <a:rPr lang="es-ES" sz="1600" dirty="0" smtClean="0">
                <a:solidFill>
                  <a:srgbClr val="002060"/>
                </a:solidFill>
              </a:rPr>
              <a:t>: </a:t>
            </a:r>
          </a:p>
          <a:p>
            <a:pPr lvl="1" algn="just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ES" sz="1600" u="sng" dirty="0" smtClean="0">
                <a:solidFill>
                  <a:srgbClr val="002060"/>
                </a:solidFill>
              </a:rPr>
              <a:t>Memoria anual de actividades </a:t>
            </a:r>
            <a:r>
              <a:rPr lang="es-ES" sz="1600" dirty="0" smtClean="0">
                <a:solidFill>
                  <a:srgbClr val="002060"/>
                </a:solidFill>
              </a:rPr>
              <a:t>: contenido mínimo Art. 17 del Decreto 146/2008 </a:t>
            </a:r>
            <a:endParaRPr lang="es-ES" sz="1600" dirty="0">
              <a:solidFill>
                <a:srgbClr val="002060"/>
              </a:solidFill>
            </a:endParaRPr>
          </a:p>
        </p:txBody>
      </p:sp>
      <p:sp>
        <p:nvSpPr>
          <p:cNvPr id="4" name="5 Rectángulo"/>
          <p:cNvSpPr/>
          <p:nvPr/>
        </p:nvSpPr>
        <p:spPr>
          <a:xfrm>
            <a:off x="1440767" y="5008301"/>
            <a:ext cx="9249508" cy="623287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u-ES" sz="1800" b="1" dirty="0" smtClean="0">
                <a:solidFill>
                  <a:srgbClr val="FFFFFF"/>
                </a:solidFill>
                <a:latin typeface="Calibri"/>
              </a:rPr>
              <a:t>TODOS LOS DOCUMENTOS DEBEN FIRMARSE </a:t>
            </a:r>
            <a:r>
              <a:rPr lang="eu-ES" sz="1800" b="1" dirty="0">
                <a:solidFill>
                  <a:srgbClr val="FFFFFF"/>
                </a:solidFill>
                <a:latin typeface="Calibri"/>
              </a:rPr>
              <a:t>ELECTRÓNICAMENTE POR PRESIDENTE/A Y SECRETARIO/A </a:t>
            </a:r>
            <a:r>
              <a:rPr lang="eu-ES" sz="1800" b="1" dirty="0" smtClean="0">
                <a:solidFill>
                  <a:srgbClr val="FFFFFF"/>
                </a:solidFill>
                <a:latin typeface="Calibri"/>
              </a:rPr>
              <a:t>DE LA ASOCIACIÓN</a:t>
            </a:r>
            <a:endParaRPr lang="eu-ES" sz="18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143DF2B-1E1D-4429-AA78-7D1F157AA182}"/>
              </a:ext>
            </a:extLst>
          </p:cNvPr>
          <p:cNvSpPr/>
          <p:nvPr/>
        </p:nvSpPr>
        <p:spPr>
          <a:xfrm>
            <a:off x="999745" y="1065771"/>
            <a:ext cx="10131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u-ES" sz="3200" b="1" dirty="0">
                <a:solidFill>
                  <a:srgbClr val="002060"/>
                </a:solidFill>
                <a:latin typeface="+mj-lt"/>
              </a:rPr>
              <a:t>L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as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asociaciones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utilidad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pública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deben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presentar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4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documentos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para la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rendición</a:t>
            </a:r>
            <a:r>
              <a:rPr lang="eu-ES" sz="3200" b="1" dirty="0" smtClean="0">
                <a:solidFill>
                  <a:srgbClr val="002060"/>
                </a:solidFill>
                <a:latin typeface="+mj-lt"/>
              </a:rPr>
              <a:t> de </a:t>
            </a:r>
            <a:r>
              <a:rPr lang="eu-ES" sz="3200" b="1" dirty="0" err="1" smtClean="0">
                <a:solidFill>
                  <a:srgbClr val="002060"/>
                </a:solidFill>
                <a:latin typeface="+mj-lt"/>
              </a:rPr>
              <a:t>cuentas</a:t>
            </a:r>
            <a:endParaRPr lang="es-ES" sz="3200" b="1" dirty="0" smtClean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DF3503B-8268-4FCE-8A44-714920B8B14D}"/>
              </a:ext>
            </a:extLst>
          </p:cNvPr>
          <p:cNvSpPr txBox="1">
            <a:spLocks/>
          </p:cNvSpPr>
          <p:nvPr/>
        </p:nvSpPr>
        <p:spPr>
          <a:xfrm>
            <a:off x="623273" y="161101"/>
            <a:ext cx="10953913" cy="658198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65113" indent="-265113" fontAlgn="auto">
              <a:spcAft>
                <a:spcPts val="0"/>
              </a:spcAft>
            </a:pPr>
            <a:r>
              <a:rPr lang="es-ES" sz="1600" b="1" dirty="0">
                <a:solidFill>
                  <a:srgbClr val="0070C0"/>
                </a:solidFill>
                <a:latin typeface="+mj-lt"/>
              </a:rPr>
              <a:t>2. RENDICIÓN DE CUENTAS ANUALES DE LAS ENTIDADES SIN FINES </a:t>
            </a:r>
            <a:r>
              <a:rPr lang="es-ES" sz="1600" b="1" dirty="0" smtClean="0">
                <a:solidFill>
                  <a:srgbClr val="0070C0"/>
                </a:solidFill>
                <a:latin typeface="+mj-lt"/>
              </a:rPr>
              <a:t>LUCRATIVOS</a:t>
            </a:r>
            <a:endParaRPr lang="es-ES" sz="16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30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GV_color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ítulo y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urkezpena1" id="{A5EAD2A6-C83D-4556-B7EE-9D13CB8B6BDD}" vid="{4D019314-0749-49E8-8308-AFEEEFAB275F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tenido / Eduk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A5EAD2A6-C83D-4556-B7EE-9D13CB8B6BDD}" vid="{9039CCA5-232E-4F97-8AE7-6BFD0399EFF1}"/>
    </a:ext>
  </a:extLst>
</a:theme>
</file>

<file path=ppt/theme/theme4.xml><?xml version="1.0" encoding="utf-8"?>
<a:theme xmlns:a="http://schemas.openxmlformats.org/drawingml/2006/main" name="Agradecimientos / Eskerr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A5EAD2A6-C83D-4556-B7EE-9D13CB8B6BDD}" vid="{82A16964-FF0D-4308-81E4-4973EDD081B9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D6C18C0AE4883442AFF2B0EBD23B016F" ma:contentTypeVersion="15" ma:contentTypeDescription="Sortu dokumentu berri bat." ma:contentTypeScope="" ma:versionID="3d4d7c00a997051a5b271fb0a4d9b9ff">
  <xsd:schema xmlns:xsd="http://www.w3.org/2001/XMLSchema" xmlns:xs="http://www.w3.org/2001/XMLSchema" xmlns:p="http://schemas.microsoft.com/office/2006/metadata/properties" xmlns:ns2="100d237f-dbdb-4b06-af8e-32070bcf998c" xmlns:ns3="a0eed0c6-a2f9-4b40-929b-2662350a63c6" targetNamespace="http://schemas.microsoft.com/office/2006/metadata/properties" ma:root="true" ma:fieldsID="2464b98451b1a6478770d3bc9bc3bac8" ns2:_="" ns3:_="">
    <xsd:import namespace="100d237f-dbdb-4b06-af8e-32070bcf998c"/>
    <xsd:import namespace="a0eed0c6-a2f9-4b40-929b-2662350a63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d237f-dbdb-4b06-af8e-32070bcf99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ed0c6-a2f9-4b40-929b-2662350a63c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a3263be-c62a-4a65-8f08-9fce67fb47c2}" ma:internalName="TaxCatchAll" ma:showField="CatchAllData" ma:web="a0eed0c6-a2f9-4b40-929b-2662350a63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0d237f-dbdb-4b06-af8e-32070bcf998c">
      <Terms xmlns="http://schemas.microsoft.com/office/infopath/2007/PartnerControls"/>
    </lcf76f155ced4ddcb4097134ff3c332f>
    <TaxCatchAll xmlns="a0eed0c6-a2f9-4b40-929b-2662350a63c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8F375B-AF1F-4B39-AFBB-0B326C6583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0d237f-dbdb-4b06-af8e-32070bcf998c"/>
    <ds:schemaRef ds:uri="a0eed0c6-a2f9-4b40-929b-2662350a63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C90CA1-5B45-491E-8224-3F821BB44761}">
  <ds:schemaRefs>
    <ds:schemaRef ds:uri="http://schemas.microsoft.com/office/infopath/2007/PartnerControls"/>
    <ds:schemaRef ds:uri="http://schemas.microsoft.com/office/2006/documentManagement/types"/>
    <ds:schemaRef ds:uri="100d237f-dbdb-4b06-af8e-32070bcf998c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0eed0c6-a2f9-4b40-929b-2662350a63c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2321D2-CECB-4766-9FDF-AB8EA8BABE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EJGV_color</Template>
  <TotalTime>11235</TotalTime>
  <Words>1544</Words>
  <Application>Microsoft Office PowerPoint</Application>
  <PresentationFormat>Panorámica</PresentationFormat>
  <Paragraphs>164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Euphemia</vt:lpstr>
      <vt:lpstr>Gill Sans</vt:lpstr>
      <vt:lpstr>Helvetica Light</vt:lpstr>
      <vt:lpstr>Wingdings</vt:lpstr>
      <vt:lpstr>ヒラギノ角ゴ ProN W3</vt:lpstr>
      <vt:lpstr>EJGV_color</vt:lpstr>
      <vt:lpstr>Diseño personalizado</vt:lpstr>
      <vt:lpstr>Contenido / Edukia</vt:lpstr>
      <vt:lpstr>Agradecimientos / Eskerrak</vt:lpstr>
      <vt:lpstr>ASPECTOS RELEVANTES PARA LA RENDICIÓN DE CUENTAS EN FUNDACIONES Y ASOCIACIONES DE UTILIDAD PÚBLICA </vt:lpstr>
      <vt:lpstr>Presentación de PowerPoint</vt:lpstr>
      <vt:lpstr>1. PROTECTORADO DE FUNDACIONES DEL PAÍS VASCO: FUNCIONES Y OBLIGACIONES</vt:lpstr>
      <vt:lpstr>Presentación de PowerPoint</vt:lpstr>
      <vt:lpstr>1. PROTECTORADO DE FUNDACIONES DEL PAÍS VASCO: FUNCIONES Y OBLIGACIONES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3. PROBLEMÁTICA HABITUAL EN LA RENDICIÓN DE CUENTAS</vt:lpstr>
      <vt:lpstr>3. PROBLEMÁTICA HABITUAL EN LA RENDICIÓN DE CUENTAS</vt:lpstr>
      <vt:lpstr>3. PROBLEMÁTICA HABITUAL EN LA RENDICIÓN DE CUENTAS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REGLAMENTO DEL PROTECTORADO Y REGISTRO DE FUNDACIONES</dc:title>
  <dc:creator>Mate Martinez, Aitor</dc:creator>
  <cp:lastModifiedBy>Mate Martinez, Aitor</cp:lastModifiedBy>
  <cp:revision>418</cp:revision>
  <cp:lastPrinted>2022-06-07T10:13:35Z</cp:lastPrinted>
  <dcterms:created xsi:type="dcterms:W3CDTF">2019-06-07T18:39:06Z</dcterms:created>
  <dcterms:modified xsi:type="dcterms:W3CDTF">2023-06-26T12:14:50Z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0x0101001F4F1F470CEFF044A0BD65472BC316D8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Order">
    <vt:r8>1561800</vt:r8>
  </property>
</Properties>
</file>